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notesMasterIdLst>
    <p:notesMasterId r:id="rId24"/>
  </p:notesMasterIdLst>
  <p:handoutMasterIdLst>
    <p:handoutMasterId r:id="rId25"/>
  </p:handoutMasterIdLst>
  <p:sldIdLst>
    <p:sldId id="274" r:id="rId2"/>
    <p:sldId id="276" r:id="rId3"/>
    <p:sldId id="492" r:id="rId4"/>
    <p:sldId id="493" r:id="rId5"/>
    <p:sldId id="519" r:id="rId6"/>
    <p:sldId id="520" r:id="rId7"/>
    <p:sldId id="527" r:id="rId8"/>
    <p:sldId id="528" r:id="rId9"/>
    <p:sldId id="524" r:id="rId10"/>
    <p:sldId id="495" r:id="rId11"/>
    <p:sldId id="539" r:id="rId12"/>
    <p:sldId id="534" r:id="rId13"/>
    <p:sldId id="538" r:id="rId14"/>
    <p:sldId id="530" r:id="rId15"/>
    <p:sldId id="531" r:id="rId16"/>
    <p:sldId id="532" r:id="rId17"/>
    <p:sldId id="533" r:id="rId18"/>
    <p:sldId id="535" r:id="rId19"/>
    <p:sldId id="258" r:id="rId20"/>
    <p:sldId id="259" r:id="rId21"/>
    <p:sldId id="405" r:id="rId22"/>
    <p:sldId id="400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709A2BE3-2D0E-4BDF-9E7B-B5B14B6C6981}">
          <p14:sldIdLst>
            <p14:sldId id="274"/>
            <p14:sldId id="276"/>
            <p14:sldId id="492"/>
          </p14:sldIdLst>
        </p14:section>
        <p14:section name="Course Overview" id="{BC4A3995-4CED-4320-A673-95328C9C809D}">
          <p14:sldIdLst>
            <p14:sldId id="493"/>
            <p14:sldId id="519"/>
            <p14:sldId id="520"/>
            <p14:sldId id="527"/>
            <p14:sldId id="528"/>
            <p14:sldId id="524"/>
            <p14:sldId id="495"/>
            <p14:sldId id="539"/>
            <p14:sldId id="534"/>
            <p14:sldId id="538"/>
            <p14:sldId id="530"/>
            <p14:sldId id="531"/>
            <p14:sldId id="532"/>
            <p14:sldId id="533"/>
          </p14:sldIdLst>
        </p14:section>
        <p14:section name="Conclusion" id="{10E03AB1-9AA8-4E86-9A64-D741901E50A2}">
          <p14:sldIdLst>
            <p14:sldId id="535"/>
            <p14:sldId id="258"/>
            <p14:sldId id="259"/>
            <p14:sldId id="405"/>
            <p14:sldId id="40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1D5DD"/>
    <a:srgbClr val="E0E3E9"/>
    <a:srgbClr val="2344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92" autoAdjust="0"/>
    <p:restoredTop sz="94620" autoAdjust="0"/>
  </p:normalViewPr>
  <p:slideViewPr>
    <p:cSldViewPr snapToGrid="0" showGuides="1">
      <p:cViewPr varScale="1">
        <p:scale>
          <a:sx n="93" d="100"/>
          <a:sy n="93" d="100"/>
        </p:scale>
        <p:origin x="254" y="77"/>
      </p:cViewPr>
      <p:guideLst>
        <p:guide orient="horz" pos="2184"/>
        <p:guide pos="3840"/>
      </p:guideLst>
    </p:cSldViewPr>
  </p:slideViewPr>
  <p:outlineViewPr>
    <p:cViewPr>
      <p:scale>
        <a:sx n="33" d="100"/>
        <a:sy n="33" d="100"/>
      </p:scale>
      <p:origin x="0" y="-214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6" d="100"/>
          <a:sy n="66" d="100"/>
        </p:scale>
        <p:origin x="3134" y="4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F20103-83CC-4A54-8FDE-9D37FC2629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53962-26EF-44E4-9E69-61B1727AB1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87215-0C8F-4762-A664-737A353EC9A4}" type="datetimeFigureOut">
              <a:rPr lang="bg-BG" smtClean="0"/>
              <a:t>5.11.2019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A6967E-448F-4887-8FCB-34482EFBCC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554C2-DDBA-40E2-9536-53A07EC502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318AE-53F9-47EA-B5FE-E9473933AF11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1506029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84649-876A-46C9-8472-14CB09C070D8}" type="datetimeFigureOut">
              <a:rPr lang="en-US" smtClean="0"/>
              <a:t>11/5/2019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067CD-8E6B-4360-9AA8-C5DF2A48A6D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08476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87032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85307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14937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18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42154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0178680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3743855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99244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92522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image" Target="../media/image1.emf"/><Relationship Id="rId16" Type="http://schemas.openxmlformats.org/officeDocument/2006/relationships/image" Target="../media/image2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10" Type="http://schemas.openxmlformats.org/officeDocument/2006/relationships/image" Target="../media/image21.png"/><Relationship Id="rId4" Type="http://schemas.openxmlformats.org/officeDocument/2006/relationships/image" Target="../media/image14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eg"/><Relationship Id="rId13" Type="http://schemas.openxmlformats.org/officeDocument/2006/relationships/hyperlink" Target="http://smartit.bg/" TargetMode="External"/><Relationship Id="rId3" Type="http://schemas.openxmlformats.org/officeDocument/2006/relationships/hyperlink" Target="https://aeternity.com/" TargetMode="External"/><Relationship Id="rId7" Type="http://schemas.openxmlformats.org/officeDocument/2006/relationships/hyperlink" Target="https://www.liebherr.com/en/deu/start/start-page.html" TargetMode="External"/><Relationship Id="rId12" Type="http://schemas.openxmlformats.org/officeDocument/2006/relationships/image" Target="../media/image32.png"/><Relationship Id="rId2" Type="http://schemas.openxmlformats.org/officeDocument/2006/relationships/image" Target="../media/image1.emf"/><Relationship Id="rId16" Type="http://schemas.microsoft.com/office/2007/relationships/hdphoto" Target="../media/hdphoto1.wdp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9.png"/><Relationship Id="rId11" Type="http://schemas.openxmlformats.org/officeDocument/2006/relationships/hyperlink" Target="https://www.sbtech.com/" TargetMode="External"/><Relationship Id="rId5" Type="http://schemas.openxmlformats.org/officeDocument/2006/relationships/hyperlink" Target="codexio.bg" TargetMode="External"/><Relationship Id="rId15" Type="http://schemas.openxmlformats.org/officeDocument/2006/relationships/image" Target="../media/image8.png"/><Relationship Id="rId10" Type="http://schemas.openxmlformats.org/officeDocument/2006/relationships/image" Target="../media/image31.png"/><Relationship Id="rId4" Type="http://schemas.openxmlformats.org/officeDocument/2006/relationships/image" Target="../media/image28.png"/><Relationship Id="rId9" Type="http://schemas.openxmlformats.org/officeDocument/2006/relationships/hyperlink" Target="http://www.telenor.bg/" TargetMode="External"/><Relationship Id="rId14" Type="http://schemas.openxmlformats.org/officeDocument/2006/relationships/image" Target="../media/image33.png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hyperlink" Target="https://www.superhosting.bg/" TargetMode="External"/><Relationship Id="rId3" Type="http://schemas.openxmlformats.org/officeDocument/2006/relationships/hyperlink" Target="http://www.infragistics.com/" TargetMode="External"/><Relationship Id="rId7" Type="http://schemas.openxmlformats.org/officeDocument/2006/relationships/hyperlink" Target="https://www.softwaregroup.com/" TargetMode="External"/><Relationship Id="rId12" Type="http://schemas.openxmlformats.org/officeDocument/2006/relationships/image" Target="../media/image38.png"/><Relationship Id="rId2" Type="http://schemas.openxmlformats.org/officeDocument/2006/relationships/image" Target="../media/image1.emf"/><Relationship Id="rId16" Type="http://schemas.microsoft.com/office/2007/relationships/hdphoto" Target="../media/hdphoto1.wdp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5.png"/><Relationship Id="rId11" Type="http://schemas.openxmlformats.org/officeDocument/2006/relationships/hyperlink" Target="https://netpeak.bg/" TargetMode="External"/><Relationship Id="rId5" Type="http://schemas.openxmlformats.org/officeDocument/2006/relationships/hyperlink" Target="https://www.indeavr.com/en" TargetMode="External"/><Relationship Id="rId15" Type="http://schemas.openxmlformats.org/officeDocument/2006/relationships/image" Target="../media/image8.png"/><Relationship Id="rId10" Type="http://schemas.openxmlformats.org/officeDocument/2006/relationships/image" Target="../media/image37.png"/><Relationship Id="rId4" Type="http://schemas.openxmlformats.org/officeDocument/2006/relationships/image" Target="../media/image34.png"/><Relationship Id="rId9" Type="http://schemas.openxmlformats.org/officeDocument/2006/relationships/hyperlink" Target="https://www.xs-software.com/" TargetMode="External"/><Relationship Id="rId14" Type="http://schemas.openxmlformats.org/officeDocument/2006/relationships/image" Target="../media/image39.pn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www.facebook.com/SoftwareUniversity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43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42.png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41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5B5A345C-2CD0-4932-A998-37B2D20BF0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6629" y="2351427"/>
            <a:ext cx="5439372" cy="232599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951E7DA9-C5F0-43D9-B013-3BDF9EEF029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350812" y="2374047"/>
            <a:ext cx="3171055" cy="3431879"/>
          </a:xfrm>
          <a:prstGeom prst="rect">
            <a:avLst/>
          </a:prstGeom>
        </p:spPr>
      </p:pic>
      <p:sp>
        <p:nvSpPr>
          <p:cNvPr id="43" name="Subtitle 5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6859" y="1303142"/>
            <a:ext cx="10965303" cy="882654"/>
          </a:xfrm>
        </p:spPr>
        <p:txBody>
          <a:bodyPr>
            <a:normAutofit/>
          </a:bodyPr>
          <a:lstStyle>
            <a:lvl1pPr marL="0" indent="0" algn="ctr">
              <a:buNone/>
              <a:defRPr sz="3598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Presentation Subtitle</a:t>
            </a:r>
            <a:endParaRPr lang="bg-BG" dirty="0"/>
          </a:p>
          <a:p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FAEB7CD-FF73-4344-9FE5-589B30F5AAF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2813" y="6057655"/>
            <a:ext cx="2106010" cy="5252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DFEC2C-38C6-405B-AD0A-06879C50EFE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6630" y="6035664"/>
            <a:ext cx="629579" cy="52650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7483B54-1DD1-4FC4-9FA0-4872F8C409C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3142" y="6035664"/>
            <a:ext cx="1187082" cy="5265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6859" y="254857"/>
            <a:ext cx="10965303" cy="882654"/>
          </a:xfrm>
        </p:spPr>
        <p:txBody>
          <a:bodyPr/>
          <a:lstStyle>
            <a:lvl1pPr algn="ctr">
              <a:defRPr sz="4798"/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27" name="Picture 4" title="CC-BY-NC-SA License">
            <a:hlinkClick r:id="rId7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7CB336FF-A768-4CE1-B1CE-FC103B348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51416" y="6080062"/>
            <a:ext cx="1437271" cy="502868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8643853" y="5916124"/>
            <a:ext cx="2951518" cy="382788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9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8643853" y="6340279"/>
            <a:ext cx="2951518" cy="351754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7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  <p:sp>
        <p:nvSpPr>
          <p:cNvPr id="36" name="Text Placeholder 13">
            <a:extLst>
              <a:ext uri="{FF2B5EF4-FFF2-40B4-BE49-F238E27FC236}">
                <a16:creationId xmlns:a16="http://schemas.microsoft.com/office/drawing/2014/main" id="{3B21F47B-DE1F-442D-A2B7-6866F87867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671147" y="4876800"/>
            <a:ext cx="2951518" cy="50679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7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40" name="Text Placeholder 13">
            <a:extLst>
              <a:ext uri="{FF2B5EF4-FFF2-40B4-BE49-F238E27FC236}">
                <a16:creationId xmlns:a16="http://schemas.microsoft.com/office/drawing/2014/main" id="{CD940256-851E-46C8-8BFB-A5ECA6C7DA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671147" y="5368740"/>
            <a:ext cx="2951518" cy="44479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/>
        </p:nvSpPr>
        <p:spPr>
          <a:xfrm>
            <a:off x="-1589" y="6702676"/>
            <a:ext cx="12195176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4E5CD64-8E62-478C-BD07-29B0AE8E261B}"/>
              </a:ext>
            </a:extLst>
          </p:cNvPr>
          <p:cNvSpPr/>
          <p:nvPr userDrawn="1"/>
        </p:nvSpPr>
        <p:spPr>
          <a:xfrm>
            <a:off x="-1588" y="6702676"/>
            <a:ext cx="12192000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0179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3609A8D-9063-4A88-A094-81A65D7DF4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880F1A8-532C-4443-BDB9-44438A972E15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Rectangle 1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2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95936" y="1353867"/>
            <a:ext cx="7199299" cy="502788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FF342A0-26CC-4ADA-AB90-FC4810F88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A66184F8-77F5-4000-AA69-383B07AEEF0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11/5/2019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CAD63B7-3B55-42B3-B63C-7488630C399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97A1733E-05EA-4892-9222-96356ACBDF8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FE050E4-DC54-4CF4-A8D3-DC8B8DA04E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2B94D3F-5DC8-4398-914C-4833ABE4CC19}"/>
              </a:ext>
            </a:extLst>
          </p:cNvPr>
          <p:cNvSpPr/>
          <p:nvPr userDrawn="1"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9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401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B21D9C95-5FF6-4F7E-AC00-ED6F3DD385F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DEAD13D1-8921-41EB-9EDF-DA3F5121F4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CFDBB16-985C-4CC7-B6DB-B81B36037922}"/>
              </a:ext>
            </a:extLst>
          </p:cNvPr>
          <p:cNvSpPr/>
          <p:nvPr/>
        </p:nvSpPr>
        <p:spPr>
          <a:xfrm>
            <a:off x="-1051301" y="703244"/>
            <a:ext cx="8406073" cy="1033303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marR="0" lvl="0" indent="0" algn="ctr" defTabSz="913852" rtl="0" eaLnBrk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E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kumimoji="0" lang="en-US" sz="8797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Questions?</a:t>
            </a:r>
            <a:endParaRPr kumimoji="0" lang="en-US" sz="8797" b="1" i="0" u="none" strike="noStrike" kern="1200" cap="none" spc="150" normalizeH="0" baseline="0" noProof="0" dirty="0">
              <a:ln w="11430"/>
              <a:solidFill>
                <a:srgbClr val="234465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47CFF3C-C4FA-493D-8505-DF469F4D36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87" y="2222932"/>
            <a:ext cx="3575905" cy="414868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320846EB-6FC8-4F9D-97D0-A1A8E9CEE0D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6452" y="314259"/>
            <a:ext cx="2126081" cy="530284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9983C1-41F3-4B45-9E6B-F2615F743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11/5/2019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2622C9-3C7D-445D-83B2-28583716E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04DAB2-278F-4812-9F5E-FB63D8068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0675455-B7FA-4569-A5FD-A3B0F20B2A2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857" y="1702473"/>
            <a:ext cx="1198901" cy="119890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27D15FD-4C66-4B85-98E6-7826AA8F61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116" y="3776293"/>
            <a:ext cx="1166400" cy="140222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A755AAE-BA08-481C-9224-0061170EE4B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000" y="3776293"/>
            <a:ext cx="1166400" cy="138925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A83D66F-855B-463B-920B-BF239B01A20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000" y="3775663"/>
            <a:ext cx="1166400" cy="156713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643F71A-2013-433A-8322-FBAAED3162D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8000" y="3769759"/>
            <a:ext cx="1166400" cy="135075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0812936-74B6-4265-8C08-AEDC8C79870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8000" y="3776293"/>
            <a:ext cx="1166400" cy="143370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74C190C-5856-41B9-8819-AE8DE0E10980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303" y="3776295"/>
            <a:ext cx="1164654" cy="1440000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F62FB7C-BD6E-4383-98C1-2CF30F34CAFD}"/>
              </a:ext>
            </a:extLst>
          </p:cNvPr>
          <p:cNvCxnSpPr>
            <a:cxnSpLocks/>
          </p:cNvCxnSpPr>
          <p:nvPr/>
        </p:nvCxnSpPr>
        <p:spPr>
          <a:xfrm>
            <a:off x="3969414" y="3335565"/>
            <a:ext cx="7161786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4E5982E-3110-47E1-A5BB-91B7BECC3093}"/>
              </a:ext>
            </a:extLst>
          </p:cNvPr>
          <p:cNvCxnSpPr/>
          <p:nvPr/>
        </p:nvCxnSpPr>
        <p:spPr>
          <a:xfrm>
            <a:off x="3969414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2BFE2F3-0845-4E5B-9375-E9D4027DD675}"/>
              </a:ext>
            </a:extLst>
          </p:cNvPr>
          <p:cNvCxnSpPr/>
          <p:nvPr/>
        </p:nvCxnSpPr>
        <p:spPr>
          <a:xfrm>
            <a:off x="53640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3DDBF37-0764-47AA-94E3-9A44F3ED8FB5}"/>
              </a:ext>
            </a:extLst>
          </p:cNvPr>
          <p:cNvCxnSpPr/>
          <p:nvPr/>
        </p:nvCxnSpPr>
        <p:spPr>
          <a:xfrm>
            <a:off x="681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99ABE09-E33C-46B7-A80D-7BF4A6956211}"/>
              </a:ext>
            </a:extLst>
          </p:cNvPr>
          <p:cNvCxnSpPr/>
          <p:nvPr/>
        </p:nvCxnSpPr>
        <p:spPr>
          <a:xfrm>
            <a:off x="825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E91D320-3732-40B8-864D-142D0A277ED1}"/>
              </a:ext>
            </a:extLst>
          </p:cNvPr>
          <p:cNvCxnSpPr>
            <a:cxnSpLocks/>
          </p:cNvCxnSpPr>
          <p:nvPr/>
        </p:nvCxnSpPr>
        <p:spPr>
          <a:xfrm>
            <a:off x="969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C63D1E8-4A92-4691-8A24-A2FC7E8008E5}"/>
              </a:ext>
            </a:extLst>
          </p:cNvPr>
          <p:cNvCxnSpPr>
            <a:cxnSpLocks/>
          </p:cNvCxnSpPr>
          <p:nvPr/>
        </p:nvCxnSpPr>
        <p:spPr>
          <a:xfrm>
            <a:off x="111312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84A0FE1-723D-4682-8682-77BAD950EE15}"/>
              </a:ext>
            </a:extLst>
          </p:cNvPr>
          <p:cNvCxnSpPr/>
          <p:nvPr/>
        </p:nvCxnSpPr>
        <p:spPr>
          <a:xfrm>
            <a:off x="7550307" y="309299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/>
        </p:nvSpPr>
        <p:spPr>
          <a:xfrm>
            <a:off x="-1589" y="6371331"/>
            <a:ext cx="12195176" cy="5045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8AF69835-F228-45D6-B39E-583EEBF1FE2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856" y="1702471"/>
            <a:ext cx="1198901" cy="1198901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0577C4C0-8539-4520-A497-BBFB45821D2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116" y="3776291"/>
            <a:ext cx="1166400" cy="1402229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16073A22-1B90-4D35-943B-5D9816FEB8FE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000" y="3776291"/>
            <a:ext cx="1166400" cy="1389257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F7C8CFEA-27DA-4058-A611-3AE53851908C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000" y="3775661"/>
            <a:ext cx="1166400" cy="1567139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CE9346DD-5152-48D0-8B06-7F8CE9803DAB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8000" y="3769759"/>
            <a:ext cx="1166400" cy="1350756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F6B4B602-D2C7-47C8-9470-2C5795ED8C22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8000" y="3776291"/>
            <a:ext cx="1166400" cy="1433701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103B7E6D-AFDD-45E1-8121-F42E465AB0E8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303" y="3776295"/>
            <a:ext cx="1164654" cy="1440000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FA3191E-14EF-4DC3-AD93-CA289B12B4C9}"/>
              </a:ext>
            </a:extLst>
          </p:cNvPr>
          <p:cNvCxnSpPr>
            <a:cxnSpLocks/>
          </p:cNvCxnSpPr>
          <p:nvPr userDrawn="1"/>
        </p:nvCxnSpPr>
        <p:spPr>
          <a:xfrm>
            <a:off x="3969414" y="3335565"/>
            <a:ext cx="7161786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B530A8A-ABDE-4B7F-B28B-A9B499B32225}"/>
              </a:ext>
            </a:extLst>
          </p:cNvPr>
          <p:cNvCxnSpPr/>
          <p:nvPr userDrawn="1"/>
        </p:nvCxnSpPr>
        <p:spPr>
          <a:xfrm>
            <a:off x="3969414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5ADF575-91AD-4F69-BA66-356B62AEB683}"/>
              </a:ext>
            </a:extLst>
          </p:cNvPr>
          <p:cNvCxnSpPr/>
          <p:nvPr userDrawn="1"/>
        </p:nvCxnSpPr>
        <p:spPr>
          <a:xfrm>
            <a:off x="53640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D60C0104-2410-4352-A800-FD0292CC11A7}"/>
              </a:ext>
            </a:extLst>
          </p:cNvPr>
          <p:cNvCxnSpPr/>
          <p:nvPr userDrawn="1"/>
        </p:nvCxnSpPr>
        <p:spPr>
          <a:xfrm>
            <a:off x="681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0FB7F08-6662-4D0C-AFAB-CFFDE9B1CA0A}"/>
              </a:ext>
            </a:extLst>
          </p:cNvPr>
          <p:cNvCxnSpPr/>
          <p:nvPr userDrawn="1"/>
        </p:nvCxnSpPr>
        <p:spPr>
          <a:xfrm>
            <a:off x="825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79635D4-E3FF-4174-A648-032E9615851B}"/>
              </a:ext>
            </a:extLst>
          </p:cNvPr>
          <p:cNvCxnSpPr>
            <a:cxnSpLocks/>
          </p:cNvCxnSpPr>
          <p:nvPr userDrawn="1"/>
        </p:nvCxnSpPr>
        <p:spPr>
          <a:xfrm>
            <a:off x="969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601A2EF-9181-444B-8898-83A36D09B869}"/>
              </a:ext>
            </a:extLst>
          </p:cNvPr>
          <p:cNvCxnSpPr>
            <a:cxnSpLocks/>
          </p:cNvCxnSpPr>
          <p:nvPr userDrawn="1"/>
        </p:nvCxnSpPr>
        <p:spPr>
          <a:xfrm>
            <a:off x="111312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07F38C1-A87B-4D59-BE69-6A23413F5870}"/>
              </a:ext>
            </a:extLst>
          </p:cNvPr>
          <p:cNvCxnSpPr/>
          <p:nvPr userDrawn="1"/>
        </p:nvCxnSpPr>
        <p:spPr>
          <a:xfrm>
            <a:off x="7550307" y="309299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206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00C2D88-4D3E-4C4B-AFD7-B7EA2768B8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A51FC5-6AB6-4A04-9304-C6C88E9B2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11/5/2019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D83D18-FDC7-4C48-A949-71D2969C5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FAD92E-A653-4789-B55D-8A2181002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7C54483B-C622-499B-BAE8-467BFD3E108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9864" y="3048000"/>
            <a:ext cx="4143348" cy="3323785"/>
          </a:xfrm>
          <a:prstGeom prst="roundRect">
            <a:avLst>
              <a:gd name="adj" fmla="val 3461"/>
            </a:avLst>
          </a:prstGeom>
        </p:spPr>
      </p:pic>
      <p:pic>
        <p:nvPicPr>
          <p:cNvPr id="8" name="Picture 7">
            <a:hlinkClick r:id="rId5"/>
            <a:extLst>
              <a:ext uri="{FF2B5EF4-FFF2-40B4-BE49-F238E27FC236}">
                <a16:creationId xmlns:a16="http://schemas.microsoft.com/office/drawing/2014/main" id="{7AF9BEA8-CB87-4D39-873A-4E7E04D46685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8012" y="1269705"/>
            <a:ext cx="3507028" cy="1450390"/>
          </a:xfrm>
          <a:prstGeom prst="roundRect">
            <a:avLst>
              <a:gd name="adj" fmla="val 3586"/>
            </a:avLst>
          </a:prstGeom>
        </p:spPr>
      </p:pic>
      <p:pic>
        <p:nvPicPr>
          <p:cNvPr id="9" name="Picture 8">
            <a:hlinkClick r:id="rId7"/>
            <a:extLst>
              <a:ext uri="{FF2B5EF4-FFF2-40B4-BE49-F238E27FC236}">
                <a16:creationId xmlns:a16="http://schemas.microsoft.com/office/drawing/2014/main" id="{7DFD3364-5D9B-4B91-B09C-8540E820560A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13" y="4961886"/>
            <a:ext cx="6687589" cy="1466012"/>
          </a:xfrm>
          <a:prstGeom prst="roundRect">
            <a:avLst>
              <a:gd name="adj" fmla="val 5492"/>
            </a:avLst>
          </a:prstGeom>
        </p:spPr>
      </p:pic>
      <p:pic>
        <p:nvPicPr>
          <p:cNvPr id="10" name="Picture 9">
            <a:hlinkClick r:id="rId9"/>
            <a:extLst>
              <a:ext uri="{FF2B5EF4-FFF2-40B4-BE49-F238E27FC236}">
                <a16:creationId xmlns:a16="http://schemas.microsoft.com/office/drawing/2014/main" id="{F0386401-29A7-4448-AB68-1289BA211F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52673" y="1253341"/>
            <a:ext cx="3537236" cy="1600277"/>
          </a:xfrm>
          <a:prstGeom prst="roundRect">
            <a:avLst>
              <a:gd name="adj" fmla="val 4755"/>
            </a:avLst>
          </a:prstGeom>
        </p:spPr>
      </p:pic>
      <p:pic>
        <p:nvPicPr>
          <p:cNvPr id="11" name="Picture 10">
            <a:hlinkClick r:id="rId11"/>
            <a:extLst>
              <a:ext uri="{FF2B5EF4-FFF2-40B4-BE49-F238E27FC236}">
                <a16:creationId xmlns:a16="http://schemas.microsoft.com/office/drawing/2014/main" id="{CDC9F208-E4B0-4626-BBAD-F54DFF0CF9B5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785" y="1297093"/>
            <a:ext cx="4111472" cy="1740439"/>
          </a:xfrm>
          <a:prstGeom prst="roundRect">
            <a:avLst>
              <a:gd name="adj" fmla="val 6970"/>
            </a:avLst>
          </a:prstGeom>
        </p:spPr>
      </p:pic>
      <p:pic>
        <p:nvPicPr>
          <p:cNvPr id="12" name="Picture 11">
            <a:hlinkClick r:id="rId13"/>
            <a:extLst>
              <a:ext uri="{FF2B5EF4-FFF2-40B4-BE49-F238E27FC236}">
                <a16:creationId xmlns:a16="http://schemas.microsoft.com/office/drawing/2014/main" id="{1DE8CA65-1470-4A40-9B49-AFF7E19C21A0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12" y="3323273"/>
            <a:ext cx="6678008" cy="1231632"/>
          </a:xfrm>
          <a:prstGeom prst="roundRect">
            <a:avLst>
              <a:gd name="adj" fmla="val 6594"/>
            </a:avLst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6991FD8-5C91-4C3D-9F00-7203C811B463}"/>
              </a:ext>
            </a:extLst>
          </p:cNvPr>
          <p:cNvSpPr/>
          <p:nvPr userDrawn="1"/>
        </p:nvSpPr>
        <p:spPr>
          <a:xfrm>
            <a:off x="0" y="-7074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9E3AAC-161E-41EF-A701-E46A497FC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816" y="11072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 err="1"/>
              <a:t>Softuni</a:t>
            </a:r>
            <a:r>
              <a:rPr lang="en-US" dirty="0"/>
              <a:t> Diamond Partners</a:t>
            </a:r>
            <a:endParaRPr lang="bg-BG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FB79199-76CD-47C8-AE4E-209C3D390E5F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hqprint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colorTemperature colorTemp="5698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033" y="264473"/>
            <a:ext cx="1929016" cy="563121"/>
          </a:xfrm>
          <a:prstGeom prst="rect">
            <a:avLst/>
          </a:prstGeom>
          <a:solidFill>
            <a:schemeClr val="accent1">
              <a:alpha val="1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2004560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00C2D88-4D3E-4C4B-AFD7-B7EA2768B8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6991FD8-5C91-4C3D-9F00-7203C811B463}"/>
              </a:ext>
            </a:extLst>
          </p:cNvPr>
          <p:cNvSpPr/>
          <p:nvPr userDrawn="1"/>
        </p:nvSpPr>
        <p:spPr>
          <a:xfrm>
            <a:off x="0" y="-40852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9E3AAC-161E-41EF-A701-E46A497FC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816" y="11072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 err="1"/>
              <a:t>Softuni</a:t>
            </a:r>
            <a:r>
              <a:rPr lang="en-US" dirty="0"/>
              <a:t> Diamond Partners</a:t>
            </a:r>
            <a:endParaRPr lang="bg-BG" dirty="0"/>
          </a:p>
        </p:txBody>
      </p:sp>
      <p:pic>
        <p:nvPicPr>
          <p:cNvPr id="15" name="Picture 14">
            <a:hlinkClick r:id="rId3"/>
            <a:extLst>
              <a:ext uri="{FF2B5EF4-FFF2-40B4-BE49-F238E27FC236}">
                <a16:creationId xmlns:a16="http://schemas.microsoft.com/office/drawing/2014/main" id="{61839306-7842-46B9-A463-C24420A37C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65696" y="1200162"/>
            <a:ext cx="6096599" cy="1314435"/>
          </a:xfrm>
          <a:prstGeom prst="roundRect">
            <a:avLst>
              <a:gd name="adj" fmla="val 3250"/>
            </a:avLst>
          </a:prstGeom>
          <a:ln>
            <a:noFill/>
          </a:ln>
          <a:effectLst>
            <a:softEdge rad="0"/>
          </a:effectLst>
        </p:spPr>
      </p:pic>
      <p:pic>
        <p:nvPicPr>
          <p:cNvPr id="16" name="Picture 2" descr="Ð ÐµÐ·ÑÐ»ÑÐ°Ñ Ñ Ð¸Ð·Ð¾Ð±ÑÐ°Ð¶ÐµÐ½Ð¸Ðµ Ð·Ð° indeavr">
            <a:hlinkClick r:id="rId5"/>
            <a:extLst>
              <a:ext uri="{FF2B5EF4-FFF2-40B4-BE49-F238E27FC236}">
                <a16:creationId xmlns:a16="http://schemas.microsoft.com/office/drawing/2014/main" id="{F5EB795D-0B62-4CCB-983D-13BD9B3CD0A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464" y="1399789"/>
            <a:ext cx="5354264" cy="1209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 descr="Ð ÐµÐ·ÑÐ»ÑÐ°Ñ Ñ Ð¸Ð·Ð¾Ð±ÑÐ°Ð¶ÐµÐ½Ð¸Ðµ Ð·Ð° software group">
            <a:hlinkClick r:id="rId7"/>
            <a:extLst>
              <a:ext uri="{FF2B5EF4-FFF2-40B4-BE49-F238E27FC236}">
                <a16:creationId xmlns:a16="http://schemas.microsoft.com/office/drawing/2014/main" id="{91C19F79-E05B-4929-A929-287F44EB3C9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464" y="2317265"/>
            <a:ext cx="6667500" cy="3038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4" descr="Ð¡Ð²ÑÑÐ·Ð°Ð½Ð¾ Ð¸Ð·Ð¾Ð±ÑÐ°Ð¶ÐµÐ½Ð¸Ðµ">
            <a:hlinkClick r:id="rId9"/>
            <a:extLst>
              <a:ext uri="{FF2B5EF4-FFF2-40B4-BE49-F238E27FC236}">
                <a16:creationId xmlns:a16="http://schemas.microsoft.com/office/drawing/2014/main" id="{B38FBC35-D604-40D3-8560-90C506EBA72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21" t="-168" r="15238" b="19014"/>
          <a:stretch/>
        </p:blipFill>
        <p:spPr bwMode="auto">
          <a:xfrm>
            <a:off x="7761500" y="2602277"/>
            <a:ext cx="3155182" cy="1654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6" descr="Ð ÐµÐ·ÑÐ»ÑÐ°Ñ Ñ Ð¸Ð·Ð¾Ð±ÑÐ°Ð¶ÐµÐ½Ð¸Ðµ Ð·Ð° netpeak">
            <a:hlinkClick r:id="rId11"/>
            <a:extLst>
              <a:ext uri="{FF2B5EF4-FFF2-40B4-BE49-F238E27FC236}">
                <a16:creationId xmlns:a16="http://schemas.microsoft.com/office/drawing/2014/main" id="{71103A5B-EAFD-46BF-93EB-10FFF58B753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756" y="5230897"/>
            <a:ext cx="7167612" cy="996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2" descr="Ð ÐµÐ·ÑÐ»ÑÐ°Ñ Ñ Ð¸Ð·Ð¾Ð±ÑÐ°Ð¶ÐµÐ½Ð¸Ðµ Ð·Ð° superhosting png">
            <a:hlinkClick r:id="rId13"/>
            <a:extLst>
              <a:ext uri="{FF2B5EF4-FFF2-40B4-BE49-F238E27FC236}">
                <a16:creationId xmlns:a16="http://schemas.microsoft.com/office/drawing/2014/main" id="{EDA50EFF-7A2E-4BB9-A7A8-5BBF9EE3DB6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7524" y="4510111"/>
            <a:ext cx="3352800" cy="1777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9A9EEE9-F84D-4A19-B1BD-9B2BB5EC0864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hqprint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colorTemperature colorTemp="5698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033" y="264473"/>
            <a:ext cx="1929016" cy="563121"/>
          </a:xfrm>
          <a:prstGeom prst="rect">
            <a:avLst/>
          </a:prstGeom>
          <a:solidFill>
            <a:schemeClr val="accent1">
              <a:alpha val="1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643886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1DA41A3-0295-46DF-A320-41070D15EA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0C1F9416-8B6E-46DE-973C-777785E27A26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52410" y="1186307"/>
            <a:ext cx="9504009" cy="5496127"/>
          </a:xfrm>
        </p:spPr>
        <p:txBody>
          <a:bodyPr wrap="square">
            <a:noAutofit/>
          </a:bodyPr>
          <a:lstStyle>
            <a:lvl1pPr>
              <a:buClr>
                <a:schemeClr val="tx1"/>
              </a:buClr>
              <a:defRPr sz="2798"/>
            </a:lvl1pPr>
            <a:lvl2pPr marL="989981" marR="0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lvl2pPr>
            <a:lvl3pPr>
              <a:buClr>
                <a:schemeClr val="tx1"/>
              </a:buClr>
              <a:defRPr/>
            </a:lvl3pPr>
          </a:lstStyle>
          <a:p>
            <a:pPr>
              <a:lnSpc>
                <a:spcPct val="100000"/>
              </a:lnSpc>
            </a:pPr>
            <a:r>
              <a:rPr lang="en-US" sz="3198" dirty="0"/>
              <a:t>Software University – High-Quality Education, </a:t>
            </a:r>
            <a:br>
              <a:rPr lang="en-US" sz="3198" dirty="0"/>
            </a:br>
            <a:r>
              <a:rPr lang="en-US" sz="3198" dirty="0"/>
              <a:t>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898" noProof="1">
                <a:hlinkClick r:id="rId3"/>
              </a:rPr>
              <a:t>softuni.bg</a:t>
            </a:r>
            <a:r>
              <a:rPr lang="en-US" sz="2898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198" dirty="0"/>
              <a:t>Software University Foundation</a:t>
            </a:r>
            <a:endParaRPr lang="bg-BG" sz="3198" dirty="0"/>
          </a:p>
          <a:p>
            <a:pPr lvl="1">
              <a:lnSpc>
                <a:spcPct val="100000"/>
              </a:lnSpc>
            </a:pPr>
            <a:r>
              <a:rPr lang="en-US" sz="2998" noProof="1">
                <a:hlinkClick r:id="rId4"/>
              </a:rPr>
              <a:t>http://softuni.foundation/</a:t>
            </a:r>
            <a:endParaRPr lang="en-US" sz="2998" noProof="1"/>
          </a:p>
          <a:p>
            <a:pPr>
              <a:lnSpc>
                <a:spcPct val="100000"/>
              </a:lnSpc>
            </a:pPr>
            <a:r>
              <a:rPr lang="en-US" sz="3198" dirty="0"/>
              <a:t>Software University @ Facebook</a:t>
            </a:r>
          </a:p>
          <a:p>
            <a:pPr marL="989981" marR="0" lvl="1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pPr>
            <a:r>
              <a:rPr kumimoji="0" lang="en-US" sz="2898" b="0" i="0" u="none" strike="noStrike" kern="1200" cap="none" spc="0" normalizeH="0" baseline="0" noProof="1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5"/>
              </a:rPr>
              <a:t>facebook.com/SoftwareUniversity</a:t>
            </a:r>
            <a:endParaRPr kumimoji="0" lang="en-US" sz="2898" b="0" i="0" u="none" strike="noStrike" kern="1200" cap="none" spc="0" normalizeH="0" baseline="0" noProof="1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en-US" sz="3198" dirty="0"/>
              <a:t>Software University Forums</a:t>
            </a:r>
          </a:p>
          <a:p>
            <a:pPr marL="989981" marR="0" lvl="1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pPr>
            <a:r>
              <a:rPr lang="en-US" sz="2798" dirty="0">
                <a:hlinkClick r:id="rId6"/>
              </a:rPr>
              <a:t>forum.softuni.bg</a:t>
            </a:r>
            <a:endParaRPr lang="en-US" sz="2798" noProof="1"/>
          </a:p>
        </p:txBody>
      </p:sp>
      <p:pic>
        <p:nvPicPr>
          <p:cNvPr id="14" name="Picture 4">
            <a:hlinkClick r:id="rId7" tooltip="Software University @ Facebook"/>
            <a:extLst>
              <a:ext uri="{FF2B5EF4-FFF2-40B4-BE49-F238E27FC236}">
                <a16:creationId xmlns:a16="http://schemas.microsoft.com/office/drawing/2014/main" id="{0101C673-F197-4525-ADDC-FFD181E4E1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261449" y="3608627"/>
            <a:ext cx="1119031" cy="1118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hlinkClick r:id="rId6" tooltip="Software University Discussion Forum"/>
            <a:extLst>
              <a:ext uri="{FF2B5EF4-FFF2-40B4-BE49-F238E27FC236}">
                <a16:creationId xmlns:a16="http://schemas.microsoft.com/office/drawing/2014/main" id="{A584039C-C3B0-4714-A6D0-181CA3D2DD26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7977" y="5017462"/>
            <a:ext cx="1042504" cy="1042233"/>
          </a:xfrm>
          <a:prstGeom prst="rect">
            <a:avLst/>
          </a:prstGeom>
        </p:spPr>
      </p:pic>
      <p:pic>
        <p:nvPicPr>
          <p:cNvPr id="16" name="Picture 15">
            <a:hlinkClick r:id="rId3"/>
            <a:extLst>
              <a:ext uri="{FF2B5EF4-FFF2-40B4-BE49-F238E27FC236}">
                <a16:creationId xmlns:a16="http://schemas.microsoft.com/office/drawing/2014/main" id="{07C965FA-A87E-4824-AFA8-C67AF548A7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6603" y="2384689"/>
            <a:ext cx="3227765" cy="429774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DC5D9AB-27D1-4866-B85E-1728987FAEF5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5829" y="1319423"/>
            <a:ext cx="1670274" cy="206515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6646B95-5E3B-4DE8-9118-031C2C296D8C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AE87ED9C-76E1-4D85-9B06-3AF44AABB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286" y="10887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</p:spTree>
    <p:extLst>
      <p:ext uri="{BB962C8B-B14F-4D97-AF65-F5344CB8AC3E}">
        <p14:creationId xmlns:p14="http://schemas.microsoft.com/office/powerpoint/2010/main" val="2196466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of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1E40596-5F7F-41C3-9807-7FA635B424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5951C9B-3DEE-4E28-8D4C-55505E0CB6AB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9" name="Picture 8" descr="A drawing of a cartoon character&#10;&#10;Description generated with high confidence">
            <a:extLst>
              <a:ext uri="{FF2B5EF4-FFF2-40B4-BE49-F238E27FC236}">
                <a16:creationId xmlns:a16="http://schemas.microsoft.com/office/drawing/2014/main" id="{DC4365F6-D2C1-47B4-8477-38FD2C7711A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910369" y="1409638"/>
            <a:ext cx="3572162" cy="4385137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48CCE616-2FC8-4941-8612-3EC8CFD842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Table of Content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8182463" cy="4795935"/>
          </a:xfrm>
        </p:spPr>
        <p:txBody>
          <a:bodyPr/>
          <a:lstStyle>
            <a:lvl1pPr marL="514042" indent="-514042">
              <a:buFont typeface="+mj-lt"/>
              <a:buAutoNum type="arabicPeriod"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0AA6AF62-9F6D-4B1C-831C-72AACA29F78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11/5/2019</a:t>
            </a:fld>
            <a:endParaRPr lang="en-US" dirty="0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D92A8ED8-1E91-4F87-9AAB-0B939CA64F6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37E4C518-B0B3-4716-AB97-AC8ECA4F7C8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D0F638-F770-4732-9027-F69A91A619A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698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033" y="264473"/>
            <a:ext cx="1929016" cy="563121"/>
          </a:xfrm>
          <a:prstGeom prst="rect">
            <a:avLst/>
          </a:prstGeom>
          <a:solidFill>
            <a:schemeClr val="accent1">
              <a:alpha val="1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02872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55D431A-1BDA-40DB-B7D8-23653331B7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Title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15109" y="5490438"/>
            <a:ext cx="10961783" cy="49981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998" b="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Subtitle</a:t>
            </a:r>
          </a:p>
        </p:txBody>
      </p:sp>
      <p:sp>
        <p:nvSpPr>
          <p:cNvPr id="4" name="Oval 3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654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B0FF4B1E-24EA-407C-BFA6-24CCB6D440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-3472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205" y="1792355"/>
            <a:ext cx="1830305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E:\002-KIMS BUSINESS\007-02-Fullslidesppt-Contents\20161228\02-edu\bulb-item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5205" y="1792355"/>
            <a:ext cx="915152" cy="4062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5510" y="1121144"/>
            <a:ext cx="9929724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4ED30444-7448-455E-ACFD-2D8F93C939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399495" cy="88265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F9A2DC4-5280-4E93-B6D2-9709FE6D062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11/5/2019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FA4C1EE0-8040-49CB-9319-CF991DE7B32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643825A-6B67-4224-B077-B526FC2A4C7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406E0E-FE9B-4656-A202-18C2517519D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4064" y="276382"/>
            <a:ext cx="1820323" cy="53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530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3DA6B0AA-1988-451B-88D4-0F72629557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-3472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027" y="3314704"/>
            <a:ext cx="1260665" cy="2797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1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399495" cy="88265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59073" y="1121144"/>
            <a:ext cx="10036163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F2A4EF-FDC7-4D65-91A0-D3473057251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11/5/2019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D0B15D-022F-4B93-A0E6-6FC062C18AF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845B5C-C9D2-4885-BBE1-AE0D4F570CB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01C581E-72C4-46B7-B2B0-B501FA87287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4064" y="276382"/>
            <a:ext cx="1820323" cy="53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65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9AD94B5-9922-4E42-89CE-3C445EFB15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/>
        </p:nvSpPr>
        <p:spPr>
          <a:xfrm>
            <a:off x="-1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20106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3E2769-FF5C-435B-BEDD-ABA3B8F1B97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11/5/2019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B6AD27-58D7-46FA-99F8-E5BB835ADA6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9DA7C9-2FCE-40EB-BF32-C6983222020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BBD9B3D-B90C-4A66-8301-786C9FA8A9C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698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033" y="264473"/>
            <a:ext cx="1929016" cy="563121"/>
          </a:xfrm>
          <a:prstGeom prst="rect">
            <a:avLst/>
          </a:prstGeom>
          <a:solidFill>
            <a:schemeClr val="accent1">
              <a:alpha val="1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10297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6465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79D60504-DA9E-4357-9A0A-15E333FC27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7B03959-5ED4-4593-8CEF-2AE1A73775F5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" y="6184673"/>
            <a:ext cx="12192000" cy="67333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4" name="Oval 3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8A09987-8827-47B7-85D3-6D69487FC7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028D2F0-1E67-414B-A93D-D3F8F131A1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551" y="5206773"/>
            <a:ext cx="958900" cy="1184869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5931"/>
            <a:ext cx="5426148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75450" y="1195931"/>
            <a:ext cx="5426147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58E34E-73A2-41B4-8C58-4DDB1D4D97D8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88816" y="6390560"/>
            <a:ext cx="808713" cy="308845"/>
          </a:xfrm>
        </p:spPr>
        <p:txBody>
          <a:bodyPr/>
          <a:lstStyle/>
          <a:p>
            <a:fld id="{055373AC-9AA7-423B-BA00-BA1C74164DBD}" type="datetime1">
              <a:rPr lang="en-US" smtClean="0"/>
              <a:pPr/>
              <a:t>11/5/2019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7141AFF-42FF-4AAA-A3FA-149DDA66FCC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B2616D-7BC8-4F96-B3A7-B299A353B42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A7A0E76-569B-463F-8EA8-C658C471A28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698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033" y="264473"/>
            <a:ext cx="1929016" cy="563121"/>
          </a:xfrm>
          <a:prstGeom prst="rect">
            <a:avLst/>
          </a:prstGeom>
          <a:solidFill>
            <a:schemeClr val="accent1">
              <a:alpha val="1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0440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C19C6415-13AB-4677-935E-D11508C4AD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B4EBD86-A13A-41DF-A04E-EA4A858E8860}"/>
              </a:ext>
            </a:extLst>
          </p:cNvPr>
          <p:cNvSpPr/>
          <p:nvPr/>
        </p:nvSpPr>
        <p:spPr>
          <a:xfrm>
            <a:off x="-3176" y="-17929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04F318BE-2BAD-4677-871C-D78A4BF0CB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501" y="1196126"/>
            <a:ext cx="11811097" cy="518562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609219" indent="0">
              <a:buNone/>
              <a:defRPr/>
            </a:lvl2pPr>
          </a:lstStyle>
          <a:p>
            <a:pPr lvl="0"/>
            <a:r>
              <a:rPr lang="en-GB" dirty="0"/>
              <a:t>Sample source code: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278A82F-5546-4977-9F75-2A933B4159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5283" y="1830475"/>
            <a:ext cx="10961435" cy="1633497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398" b="1" noProof="1" smtClean="0">
                <a:solidFill>
                  <a:schemeClr val="tx1">
                    <a:lumMod val="75000"/>
                  </a:schemeClr>
                </a:solidFill>
                <a:effectLst/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BA3E62-7E9B-447C-9045-B989874D05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57BD22-7B02-4D39-928A-4BAD0D84EC13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11/5/2019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DED1B3-84A5-43D8-8770-B2C1E963B68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13FF9B-335F-4699-94F7-E43CA829037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0AB4568-56A6-4C85-AAC8-1AE32E2F3E7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698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033" y="264473"/>
            <a:ext cx="1929016" cy="563121"/>
          </a:xfrm>
          <a:prstGeom prst="rect">
            <a:avLst/>
          </a:prstGeom>
          <a:solidFill>
            <a:schemeClr val="accent1">
              <a:alpha val="1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00082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0403F5F2-BA1B-4A39-A03D-AD9E046944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8816" y="6397196"/>
            <a:ext cx="808713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11/5/2019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32BCD1B1-3A00-45B1-B516-6B8E7FBC47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902A4B2-CB08-42CE-A814-FBDF345C2F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13" y="1138844"/>
            <a:ext cx="11804822" cy="524290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78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8" r:id="rId12"/>
    <p:sldLayoutId id="2147483689" r:id="rId13"/>
    <p:sldLayoutId id="2147483687" r:id="rId14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1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6915" indent="-456915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989981" indent="-380762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048" indent="-304610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267" indent="-304610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741485" indent="-304610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b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5.png"/><Relationship Id="rId4" Type="http://schemas.openxmlformats.org/officeDocument/2006/relationships/image" Target="../media/image44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softuni.bg/forum/categories/72/java-web" TargetMode="External"/><Relationship Id="rId3" Type="http://schemas.openxmlformats.org/officeDocument/2006/relationships/hyperlink" Target="https://softuni.bg/trainings/2446/spring-mvc-october-2019" TargetMode="External"/><Relationship Id="rId7" Type="http://schemas.openxmlformats.org/officeDocument/2006/relationships/hyperlink" Target="https://www.facebook.com/groups/JavaWebSeptember2019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hyperlink" Target="https://softuni.bg/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trainings/courses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13" Type="http://schemas.openxmlformats.org/officeDocument/2006/relationships/hyperlink" Target="http://www.xs-software.com/" TargetMode="External"/><Relationship Id="rId18" Type="http://schemas.openxmlformats.org/officeDocument/2006/relationships/image" Target="../media/image74.png"/><Relationship Id="rId26" Type="http://schemas.openxmlformats.org/officeDocument/2006/relationships/image" Target="../media/image78.png"/><Relationship Id="rId3" Type="http://schemas.openxmlformats.org/officeDocument/2006/relationships/hyperlink" Target="http://www.infragistics.com/" TargetMode="External"/><Relationship Id="rId21" Type="http://schemas.openxmlformats.org/officeDocument/2006/relationships/hyperlink" Target="https://motion-software.com/" TargetMode="External"/><Relationship Id="rId7" Type="http://schemas.openxmlformats.org/officeDocument/2006/relationships/hyperlink" Target="https://netpeak.bg/" TargetMode="External"/><Relationship Id="rId12" Type="http://schemas.openxmlformats.org/officeDocument/2006/relationships/image" Target="../media/image71.png"/><Relationship Id="rId17" Type="http://schemas.openxmlformats.org/officeDocument/2006/relationships/hyperlink" Target="http://www.postbank.bg/" TargetMode="External"/><Relationship Id="rId25" Type="http://schemas.openxmlformats.org/officeDocument/2006/relationships/hyperlink" Target="https://www.superhosting.bg/?gclid=CjwKCAjw5fzrBRASEiwAD2OSV2HM9vD3KXFwexq_hE27VNo1Gx0yBWBbYg7Ef677GKVaQu7Vn2bX7hoCIkoQAvD_BwE" TargetMode="External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73.png"/><Relationship Id="rId20" Type="http://schemas.openxmlformats.org/officeDocument/2006/relationships/image" Target="../media/image7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8.png"/><Relationship Id="rId11" Type="http://schemas.openxmlformats.org/officeDocument/2006/relationships/hyperlink" Target="http://www.telenor.bg/" TargetMode="External"/><Relationship Id="rId24" Type="http://schemas.openxmlformats.org/officeDocument/2006/relationships/image" Target="../media/image77.jpeg"/><Relationship Id="rId5" Type="http://schemas.openxmlformats.org/officeDocument/2006/relationships/hyperlink" Target="https://www.indeavr.com/en" TargetMode="External"/><Relationship Id="rId15" Type="http://schemas.openxmlformats.org/officeDocument/2006/relationships/hyperlink" Target="https://www.sbtech.com/" TargetMode="External"/><Relationship Id="rId23" Type="http://schemas.openxmlformats.org/officeDocument/2006/relationships/hyperlink" Target="https://stemo.bg/en/" TargetMode="External"/><Relationship Id="rId10" Type="http://schemas.openxmlformats.org/officeDocument/2006/relationships/image" Target="../media/image70.png"/><Relationship Id="rId19" Type="http://schemas.openxmlformats.org/officeDocument/2006/relationships/hyperlink" Target="http://smartit.bg/" TargetMode="External"/><Relationship Id="rId4" Type="http://schemas.openxmlformats.org/officeDocument/2006/relationships/image" Target="../media/image67.png"/><Relationship Id="rId9" Type="http://schemas.openxmlformats.org/officeDocument/2006/relationships/hyperlink" Target="https://www.softwaregroup.com/" TargetMode="External"/><Relationship Id="rId14" Type="http://schemas.openxmlformats.org/officeDocument/2006/relationships/image" Target="../media/image72.png"/><Relationship Id="rId22" Type="http://schemas.openxmlformats.org/officeDocument/2006/relationships/image" Target="../media/image7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lukanet.com/" TargetMode="External"/><Relationship Id="rId3" Type="http://schemas.openxmlformats.org/officeDocument/2006/relationships/image" Target="../media/image79.jpeg"/><Relationship Id="rId7" Type="http://schemas.openxmlformats.org/officeDocument/2006/relationships/image" Target="../media/image8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://www.world-of-myths.com/" TargetMode="External"/><Relationship Id="rId5" Type="http://schemas.openxmlformats.org/officeDocument/2006/relationships/image" Target="../media/image80.png"/><Relationship Id="rId4" Type="http://schemas.openxmlformats.org/officeDocument/2006/relationships/hyperlink" Target="https://www.onebitsoftware.net/" TargetMode="External"/><Relationship Id="rId9" Type="http://schemas.openxmlformats.org/officeDocument/2006/relationships/image" Target="../media/image82.gi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s://softuni.org/" TargetMode="External"/><Relationship Id="rId12" Type="http://schemas.openxmlformats.org/officeDocument/2006/relationships/image" Target="../media/image8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84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004DC04-DA2A-41C0-8578-4B8D2F08EA7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Course Introduction</a:t>
            </a:r>
          </a:p>
          <a:p>
            <a:endParaRPr lang="en-US" dirty="0">
              <a:solidFill>
                <a:srgbClr val="234465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F91798-9AD5-4209-8887-958029548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 MVC Frameworks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http://softuni.bg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A396BB6-2053-4690-9672-BC528007D37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SoftUni Team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585BC4C-0F13-4FD4-8F23-99FD4661837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Technical Trainers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405C734-33CE-4D0B-A9FC-770444F26EC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100" y="2185796"/>
            <a:ext cx="3503612" cy="1918613"/>
          </a:xfrm>
          <a:prstGeom prst="rect">
            <a:avLst/>
          </a:prstGeom>
        </p:spPr>
      </p:pic>
      <p:pic>
        <p:nvPicPr>
          <p:cNvPr id="16" name="Картина 2">
            <a:extLst>
              <a:ext uri="{FF2B5EF4-FFF2-40B4-BE49-F238E27FC236}">
                <a16:creationId xmlns:a16="http://schemas.microsoft.com/office/drawing/2014/main" id="{2B227AC5-074E-4824-910E-563C9EAC788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3972" y="2893811"/>
            <a:ext cx="3228262" cy="2421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 Web Module at </a:t>
            </a:r>
            <a:r>
              <a:rPr lang="en-US" noProof="1"/>
              <a:t>SoftUni</a:t>
            </a:r>
            <a:r>
              <a:rPr lang="en-US" dirty="0"/>
              <a:t> – Timeline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2884868" y="2876044"/>
            <a:ext cx="6631110" cy="3524756"/>
          </a:xfrm>
          <a:prstGeom prst="rect">
            <a:avLst/>
          </a:prstGeom>
          <a:solidFill>
            <a:schemeClr val="tx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400" b="1" dirty="0">
                <a:solidFill>
                  <a:schemeClr val="bg2"/>
                </a:solidFill>
              </a:rPr>
              <a:t>Java MVC Frameworks</a:t>
            </a:r>
          </a:p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600" dirty="0">
              <a:solidFill>
                <a:schemeClr val="bg1"/>
              </a:solidFill>
            </a:endParaRPr>
          </a:p>
          <a:p>
            <a:pPr>
              <a:spcBef>
                <a:spcPts val="600"/>
              </a:spcBef>
            </a:pPr>
            <a:endParaRPr lang="en-US" dirty="0">
              <a:solidFill>
                <a:schemeClr val="bg2"/>
              </a:solidFill>
            </a:endParaRPr>
          </a:p>
          <a:p>
            <a:pPr>
              <a:spcBef>
                <a:spcPts val="600"/>
              </a:spcBef>
            </a:pPr>
            <a:r>
              <a:rPr lang="en-US" dirty="0">
                <a:solidFill>
                  <a:schemeClr val="bg2"/>
                </a:solidFill>
              </a:rPr>
              <a:t>Lessons</a:t>
            </a:r>
            <a:r>
              <a:rPr lang="bg-BG" dirty="0">
                <a:solidFill>
                  <a:schemeClr val="bg2"/>
                </a:solidFill>
              </a:rPr>
              <a:t> </a:t>
            </a:r>
            <a:r>
              <a:rPr lang="en-US" dirty="0">
                <a:solidFill>
                  <a:schemeClr val="bg2"/>
                </a:solidFill>
              </a:rPr>
              <a:t>+ exam</a:t>
            </a:r>
            <a:endParaRPr lang="bg-BG" dirty="0">
              <a:solidFill>
                <a:schemeClr val="bg2"/>
              </a:solidFill>
            </a:endParaRPr>
          </a:p>
          <a:p>
            <a:pPr marL="174625" indent="-174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6</a:t>
            </a:r>
            <a:r>
              <a:rPr lang="bg-BG" dirty="0">
                <a:solidFill>
                  <a:schemeClr val="bg2"/>
                </a:solidFill>
              </a:rPr>
              <a:t> </a:t>
            </a:r>
            <a:r>
              <a:rPr lang="en-US" dirty="0">
                <a:solidFill>
                  <a:schemeClr val="bg2"/>
                </a:solidFill>
              </a:rPr>
              <a:t>weeks</a:t>
            </a:r>
            <a:r>
              <a:rPr lang="bg-BG" dirty="0">
                <a:solidFill>
                  <a:schemeClr val="bg2"/>
                </a:solidFill>
              </a:rPr>
              <a:t> * </a:t>
            </a:r>
            <a:r>
              <a:rPr lang="en-US" dirty="0">
                <a:solidFill>
                  <a:schemeClr val="bg2"/>
                </a:solidFill>
              </a:rPr>
              <a:t>2</a:t>
            </a:r>
            <a:r>
              <a:rPr lang="bg-BG" dirty="0">
                <a:solidFill>
                  <a:schemeClr val="bg2"/>
                </a:solidFill>
              </a:rPr>
              <a:t> </a:t>
            </a:r>
            <a:r>
              <a:rPr lang="en-US" dirty="0">
                <a:solidFill>
                  <a:schemeClr val="bg2"/>
                </a:solidFill>
              </a:rPr>
              <a:t>times / week</a:t>
            </a:r>
          </a:p>
          <a:p>
            <a:pPr marL="174625" indent="-174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18 credits</a:t>
            </a:r>
          </a:p>
          <a:p>
            <a:pPr marL="174625" indent="-174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Start: 05-Nov-2019</a:t>
            </a:r>
          </a:p>
          <a:p>
            <a:pPr marL="174625" indent="-174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Project Defense: 15-Dec-2019</a:t>
            </a:r>
            <a:endParaRPr lang="bg-BG" dirty="0">
              <a:solidFill>
                <a:schemeClr val="bg2"/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512839" y="2876046"/>
            <a:ext cx="2255176" cy="3524754"/>
          </a:xfrm>
          <a:prstGeom prst="rect">
            <a:avLst/>
          </a:prstGeom>
          <a:solidFill>
            <a:schemeClr val="tx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400" b="1" dirty="0">
                <a:solidFill>
                  <a:schemeClr val="bg2"/>
                </a:solidFill>
              </a:rPr>
              <a:t>Java Web Development Basics</a:t>
            </a:r>
            <a:endParaRPr lang="en-US" sz="2400" dirty="0">
              <a:solidFill>
                <a:schemeClr val="bg2"/>
              </a:solidFill>
            </a:endParaRPr>
          </a:p>
          <a:p>
            <a:pPr>
              <a:spcBef>
                <a:spcPts val="600"/>
              </a:spcBef>
            </a:pPr>
            <a:r>
              <a:rPr lang="en-US" dirty="0">
                <a:solidFill>
                  <a:schemeClr val="bg2"/>
                </a:solidFill>
              </a:rPr>
              <a:t>Lessons</a:t>
            </a:r>
            <a:r>
              <a:rPr lang="bg-BG" dirty="0">
                <a:solidFill>
                  <a:schemeClr val="bg2"/>
                </a:solidFill>
              </a:rPr>
              <a:t> + </a:t>
            </a:r>
            <a:r>
              <a:rPr lang="en-US" dirty="0">
                <a:solidFill>
                  <a:schemeClr val="bg2"/>
                </a:solidFill>
              </a:rPr>
              <a:t>exam</a:t>
            </a:r>
            <a:endParaRPr lang="bg-BG" dirty="0">
              <a:solidFill>
                <a:schemeClr val="bg2"/>
              </a:solidFill>
            </a:endParaRPr>
          </a:p>
          <a:p>
            <a:pPr marL="174625" indent="-174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6</a:t>
            </a:r>
            <a:r>
              <a:rPr lang="bg-BG" dirty="0">
                <a:solidFill>
                  <a:schemeClr val="bg2"/>
                </a:solidFill>
              </a:rPr>
              <a:t> </a:t>
            </a:r>
            <a:r>
              <a:rPr lang="en-US" dirty="0">
                <a:solidFill>
                  <a:schemeClr val="bg2"/>
                </a:solidFill>
              </a:rPr>
              <a:t>weeks</a:t>
            </a:r>
            <a:r>
              <a:rPr lang="bg-BG" dirty="0">
                <a:solidFill>
                  <a:schemeClr val="bg2"/>
                </a:solidFill>
              </a:rPr>
              <a:t> * </a:t>
            </a:r>
            <a:r>
              <a:rPr lang="en-US" dirty="0">
                <a:solidFill>
                  <a:schemeClr val="bg2"/>
                </a:solidFill>
              </a:rPr>
              <a:t>2</a:t>
            </a:r>
            <a:r>
              <a:rPr lang="bg-BG" dirty="0">
                <a:solidFill>
                  <a:schemeClr val="bg2"/>
                </a:solidFill>
              </a:rPr>
              <a:t> </a:t>
            </a:r>
            <a:r>
              <a:rPr lang="en-US" dirty="0">
                <a:solidFill>
                  <a:schemeClr val="bg2"/>
                </a:solidFill>
              </a:rPr>
              <a:t>times / week</a:t>
            </a:r>
          </a:p>
          <a:p>
            <a:pPr marL="174625" indent="-174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12 credits</a:t>
            </a:r>
          </a:p>
          <a:p>
            <a:pPr marL="174625" indent="-174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Start: 17-Sept-2019</a:t>
            </a:r>
          </a:p>
          <a:p>
            <a:pPr marL="174625" indent="-174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Exam: 03-Nov-2019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9677400" y="2876044"/>
            <a:ext cx="1905000" cy="3524756"/>
          </a:xfrm>
          <a:prstGeom prst="rect">
            <a:avLst/>
          </a:prstGeom>
          <a:solidFill>
            <a:schemeClr val="tx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400" b="1" dirty="0">
                <a:solidFill>
                  <a:schemeClr val="bg2"/>
                </a:solidFill>
              </a:rPr>
              <a:t>Java Web </a:t>
            </a:r>
            <a:br>
              <a:rPr lang="en-US" sz="2400" b="1" dirty="0">
                <a:solidFill>
                  <a:schemeClr val="bg2"/>
                </a:solidFill>
              </a:rPr>
            </a:br>
            <a:r>
              <a:rPr lang="en-US" sz="2400" b="1" dirty="0">
                <a:solidFill>
                  <a:schemeClr val="bg2"/>
                </a:solidFill>
              </a:rPr>
              <a:t>Re-Take Exams</a:t>
            </a:r>
            <a:endParaRPr lang="bg-BG" sz="2400" b="1" dirty="0">
              <a:solidFill>
                <a:schemeClr val="bg2"/>
              </a:solidFill>
            </a:endParaRPr>
          </a:p>
          <a:p>
            <a:pPr>
              <a:spcBef>
                <a:spcPts val="600"/>
              </a:spcBef>
            </a:pPr>
            <a:r>
              <a:rPr lang="en-US" dirty="0">
                <a:solidFill>
                  <a:schemeClr val="bg2"/>
                </a:solidFill>
              </a:rPr>
              <a:t>Third week of December 2019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24256" y="1504890"/>
            <a:ext cx="15877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17-Sept-2019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3158925" y="1504890"/>
            <a:ext cx="15348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04-Nov-2019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8898301" y="1504890"/>
            <a:ext cx="15151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15-Dec-2019</a:t>
            </a:r>
          </a:p>
        </p:txBody>
      </p:sp>
      <p:cxnSp>
        <p:nvCxnSpPr>
          <p:cNvPr id="71" name="Straight Connector 70"/>
          <p:cNvCxnSpPr/>
          <p:nvPr/>
        </p:nvCxnSpPr>
        <p:spPr>
          <a:xfrm>
            <a:off x="396902" y="2249541"/>
            <a:ext cx="11185498" cy="0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512837" y="1990564"/>
            <a:ext cx="0" cy="517957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2768014" y="1997886"/>
            <a:ext cx="0" cy="517957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1085162" y="2123713"/>
            <a:ext cx="0" cy="258978"/>
          </a:xfrm>
          <a:prstGeom prst="line">
            <a:avLst/>
          </a:prstGeom>
          <a:ln w="63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2213049" y="2123713"/>
            <a:ext cx="0" cy="258978"/>
          </a:xfrm>
          <a:prstGeom prst="line">
            <a:avLst/>
          </a:prstGeom>
          <a:ln w="63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1648500" y="2131035"/>
            <a:ext cx="0" cy="258978"/>
          </a:xfrm>
          <a:prstGeom prst="line">
            <a:avLst/>
          </a:prstGeom>
          <a:ln w="63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3340214" y="2131035"/>
            <a:ext cx="0" cy="258978"/>
          </a:xfrm>
          <a:prstGeom prst="line">
            <a:avLst/>
          </a:prstGeom>
          <a:ln w="63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4468101" y="2123713"/>
            <a:ext cx="0" cy="266300"/>
          </a:xfrm>
          <a:prstGeom prst="line">
            <a:avLst/>
          </a:prstGeom>
          <a:ln w="63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>
            <a:off x="3903550" y="2138356"/>
            <a:ext cx="0" cy="258978"/>
          </a:xfrm>
          <a:prstGeom prst="line">
            <a:avLst/>
          </a:prstGeom>
          <a:ln w="63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7281361" y="1997886"/>
            <a:ext cx="0" cy="517957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9536540" y="2005207"/>
            <a:ext cx="0" cy="517957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5598508" y="2123713"/>
            <a:ext cx="0" cy="258978"/>
          </a:xfrm>
          <a:prstGeom prst="line">
            <a:avLst/>
          </a:prstGeom>
          <a:ln w="63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6726396" y="2123713"/>
            <a:ext cx="0" cy="258978"/>
          </a:xfrm>
          <a:prstGeom prst="line">
            <a:avLst/>
          </a:prstGeom>
          <a:ln w="63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7853560" y="2131035"/>
            <a:ext cx="0" cy="258978"/>
          </a:xfrm>
          <a:prstGeom prst="line">
            <a:avLst/>
          </a:prstGeom>
          <a:ln w="63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8981447" y="2131035"/>
            <a:ext cx="0" cy="258978"/>
          </a:xfrm>
          <a:prstGeom prst="line">
            <a:avLst/>
          </a:prstGeom>
          <a:ln w="63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8416897" y="2138356"/>
            <a:ext cx="0" cy="258978"/>
          </a:xfrm>
          <a:prstGeom prst="line">
            <a:avLst/>
          </a:prstGeom>
          <a:ln w="63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6162258" y="2123713"/>
            <a:ext cx="0" cy="258978"/>
          </a:xfrm>
          <a:prstGeom prst="line">
            <a:avLst/>
          </a:prstGeom>
          <a:ln w="63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5038907" y="1997886"/>
            <a:ext cx="0" cy="517957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2590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 animBg="1"/>
      <p:bldP spid="67" grpId="0" animBg="1"/>
      <p:bldP spid="44" grpId="0" animBg="1"/>
      <p:bldP spid="4" grpId="0"/>
      <p:bldP spid="48" grpId="0"/>
      <p:bldP spid="5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395381" y="95672"/>
            <a:ext cx="8399495" cy="882654"/>
          </a:xfrm>
        </p:spPr>
        <p:txBody>
          <a:bodyPr/>
          <a:lstStyle/>
          <a:p>
            <a:r>
              <a:rPr lang="en-US" dirty="0"/>
              <a:t>Scoring System for the Course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B6F07B7-41D9-4789-AE63-FAAE5665B7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4610" y="2814485"/>
            <a:ext cx="4302439" cy="430243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E44EA58-F81F-4EDD-B2CA-0100C8A434D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7906600">
            <a:off x="3577453" y="1995890"/>
            <a:ext cx="2402906" cy="3554678"/>
          </a:xfrm>
          <a:prstGeom prst="rect">
            <a:avLst/>
          </a:prstGeom>
          <a:ln>
            <a:noFill/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5555B9F-555F-4F25-9E77-9B48FC8B058F}"/>
              </a:ext>
            </a:extLst>
          </p:cNvPr>
          <p:cNvSpPr txBox="1"/>
          <p:nvPr/>
        </p:nvSpPr>
        <p:spPr>
          <a:xfrm>
            <a:off x="6548303" y="4695822"/>
            <a:ext cx="1815052" cy="584942"/>
          </a:xfrm>
          <a:prstGeom prst="rect">
            <a:avLst/>
          </a:prstGeom>
        </p:spPr>
        <p:txBody>
          <a:bodyPr vert="horz" lIns="107972" tIns="35991" rIns="107972" bIns="35991" rtlCol="0">
            <a:normAutofit fontScale="85000" lnSpcReduction="10000"/>
          </a:bodyPr>
          <a:lstStyle>
            <a:lvl1pPr marL="456915" indent="-456915" defTabSz="1218438" latinLnBrk="1">
              <a:lnSpc>
                <a:spcPct val="105000"/>
              </a:lnSpc>
              <a:spcBef>
                <a:spcPts val="1200"/>
              </a:spcBef>
              <a:spcAft>
                <a:spcPts val="2400"/>
              </a:spcAft>
              <a:buFont typeface="Wingdings" panose="05000000000000000000" pitchFamily="2" charset="2"/>
              <a:buChar char="§"/>
              <a:defRPr sz="3600"/>
            </a:lvl1pPr>
            <a:lvl2pPr marL="989981" lvl="1" indent="-380762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400"/>
            </a:lvl2pPr>
            <a:lvl3pPr marL="1523048" lvl="2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2400"/>
              </a:spcAft>
              <a:buFont typeface="Wingdings" panose="05000000000000000000" pitchFamily="2" charset="2"/>
              <a:buChar char="§"/>
              <a:defRPr sz="3200"/>
            </a:lvl3pPr>
            <a:lvl4pPr marL="2132267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/>
            </a:lvl4pPr>
            <a:lvl5pPr marL="2741485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/>
            </a:lvl5pPr>
            <a:lvl6pPr marL="3350704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6pPr>
            <a:lvl7pPr marL="3959924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7pPr>
            <a:lvl8pPr marL="4569143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8pPr>
            <a:lvl9pPr marL="5178362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9pPr>
          </a:lstStyle>
          <a:p>
            <a:pPr marL="0" indent="0" algn="ctr">
              <a:buNone/>
            </a:pPr>
            <a:r>
              <a:rPr lang="en-US" sz="3199" b="1" dirty="0">
                <a:solidFill>
                  <a:schemeClr val="bg2"/>
                </a:solidFill>
              </a:rPr>
              <a:t>Evaluation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454A0E6-71CD-4ADC-B795-CD347080D76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3471984">
            <a:off x="8576817" y="2345510"/>
            <a:ext cx="2436119" cy="285543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7132DAB-F7B3-4831-88E5-6756F9C5FBCF}"/>
              </a:ext>
            </a:extLst>
          </p:cNvPr>
          <p:cNvSpPr txBox="1"/>
          <p:nvPr/>
        </p:nvSpPr>
        <p:spPr>
          <a:xfrm>
            <a:off x="9436128" y="2978373"/>
            <a:ext cx="1407698" cy="1059597"/>
          </a:xfrm>
          <a:prstGeom prst="rect">
            <a:avLst/>
          </a:prstGeom>
        </p:spPr>
        <p:txBody>
          <a:bodyPr vert="horz" lIns="107972" tIns="35991" rIns="107972" bIns="35991" rtlCol="0">
            <a:noAutofit/>
          </a:bodyPr>
          <a:lstStyle>
            <a:lvl1pPr marL="456915" indent="-456915" defTabSz="1218438" latinLnBrk="1">
              <a:lnSpc>
                <a:spcPct val="105000"/>
              </a:lnSpc>
              <a:spcBef>
                <a:spcPts val="1200"/>
              </a:spcBef>
              <a:spcAft>
                <a:spcPts val="2400"/>
              </a:spcAft>
              <a:buFont typeface="Wingdings" panose="05000000000000000000" pitchFamily="2" charset="2"/>
              <a:buChar char="§"/>
              <a:defRPr sz="3600"/>
            </a:lvl1pPr>
            <a:lvl2pPr marL="989981" lvl="1" indent="-380762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400"/>
            </a:lvl2pPr>
            <a:lvl3pPr marL="1523048" lvl="2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2400"/>
              </a:spcAft>
              <a:buFont typeface="Wingdings" panose="05000000000000000000" pitchFamily="2" charset="2"/>
              <a:buChar char="§"/>
              <a:defRPr sz="3200"/>
            </a:lvl3pPr>
            <a:lvl4pPr marL="2132267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/>
            </a:lvl4pPr>
            <a:lvl5pPr marL="2741485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/>
            </a:lvl5pPr>
            <a:lvl6pPr marL="3350704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6pPr>
            <a:lvl7pPr marL="3959924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7pPr>
            <a:lvl8pPr marL="4569143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8pPr>
            <a:lvl9pPr marL="5178362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9pPr>
          </a:lstStyle>
          <a:p>
            <a:pPr marL="0" indent="0" algn="ctr">
              <a:buNone/>
            </a:pPr>
            <a:r>
              <a:rPr lang="en-US" sz="2399" b="1" dirty="0"/>
              <a:t>Presence in class</a:t>
            </a:r>
            <a:r>
              <a:rPr lang="bg-BG" sz="2399" b="1" dirty="0"/>
              <a:t> </a:t>
            </a:r>
            <a:br>
              <a:rPr lang="bg-BG" sz="2399" b="1" dirty="0"/>
            </a:br>
            <a:r>
              <a:rPr lang="en-US" sz="2399" b="1" dirty="0"/>
              <a:t>5</a:t>
            </a:r>
            <a:r>
              <a:rPr lang="bg-BG" sz="2399" b="1" dirty="0"/>
              <a:t>%</a:t>
            </a:r>
            <a:endParaRPr lang="en-US" sz="2399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E44EA58-F81F-4EDD-B2CA-0100C8A434D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610976">
            <a:off x="7021940" y="657061"/>
            <a:ext cx="2400922" cy="3533308"/>
          </a:xfrm>
          <a:prstGeom prst="rect">
            <a:avLst/>
          </a:prstGeom>
          <a:ln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09E4AE8-E6EF-49CD-943C-B0B0BE0F6DCC}"/>
              </a:ext>
            </a:extLst>
          </p:cNvPr>
          <p:cNvSpPr txBox="1"/>
          <p:nvPr/>
        </p:nvSpPr>
        <p:spPr>
          <a:xfrm>
            <a:off x="3532344" y="2857634"/>
            <a:ext cx="1579010" cy="1285159"/>
          </a:xfrm>
          <a:prstGeom prst="rect">
            <a:avLst/>
          </a:prstGeom>
        </p:spPr>
        <p:txBody>
          <a:bodyPr vert="horz" lIns="107972" tIns="35991" rIns="107972" bIns="35991" rtlCol="0">
            <a:noAutofit/>
          </a:bodyPr>
          <a:lstStyle>
            <a:lvl1pPr marL="456915" indent="-456915" defTabSz="1218438" latinLnBrk="1">
              <a:lnSpc>
                <a:spcPct val="105000"/>
              </a:lnSpc>
              <a:spcBef>
                <a:spcPts val="1200"/>
              </a:spcBef>
              <a:spcAft>
                <a:spcPts val="2400"/>
              </a:spcAft>
              <a:buFont typeface="Wingdings" panose="05000000000000000000" pitchFamily="2" charset="2"/>
              <a:buChar char="§"/>
              <a:defRPr sz="3600"/>
            </a:lvl1pPr>
            <a:lvl2pPr marL="989981" lvl="1" indent="-380762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400"/>
            </a:lvl2pPr>
            <a:lvl3pPr marL="1523048" lvl="2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2400"/>
              </a:spcAft>
              <a:buFont typeface="Wingdings" panose="05000000000000000000" pitchFamily="2" charset="2"/>
              <a:buChar char="§"/>
              <a:defRPr sz="3200"/>
            </a:lvl3pPr>
            <a:lvl4pPr marL="2132267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/>
            </a:lvl4pPr>
            <a:lvl5pPr marL="2741485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/>
            </a:lvl5pPr>
            <a:lvl6pPr marL="3350704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6pPr>
            <a:lvl7pPr marL="3959924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7pPr>
            <a:lvl8pPr marL="4569143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8pPr>
            <a:lvl9pPr marL="5178362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9pPr>
          </a:lstStyle>
          <a:p>
            <a:pPr marL="0" indent="0" algn="ctr">
              <a:buNone/>
            </a:pPr>
            <a:r>
              <a:rPr lang="en-US" sz="2800" b="1" dirty="0"/>
              <a:t>Project  defense</a:t>
            </a:r>
            <a:r>
              <a:rPr lang="bg-BG" sz="2800" b="1" dirty="0"/>
              <a:t> </a:t>
            </a:r>
            <a:br>
              <a:rPr lang="bg-BG" sz="2800" b="1" dirty="0"/>
            </a:br>
            <a:r>
              <a:rPr lang="en-US" sz="2800" b="1" dirty="0"/>
              <a:t>95</a:t>
            </a:r>
            <a:r>
              <a:rPr lang="bg-BG" sz="2800" b="1" dirty="0"/>
              <a:t>%</a:t>
            </a:r>
            <a:endParaRPr lang="en-US" sz="28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09E4AE8-E6EF-49CD-943C-B0B0BE0F6DCC}"/>
              </a:ext>
            </a:extLst>
          </p:cNvPr>
          <p:cNvSpPr txBox="1"/>
          <p:nvPr/>
        </p:nvSpPr>
        <p:spPr>
          <a:xfrm>
            <a:off x="7654383" y="1669750"/>
            <a:ext cx="1914573" cy="1106879"/>
          </a:xfrm>
          <a:prstGeom prst="rect">
            <a:avLst/>
          </a:prstGeom>
        </p:spPr>
        <p:txBody>
          <a:bodyPr vert="horz" lIns="107972" tIns="35991" rIns="107972" bIns="35991" rtlCol="0">
            <a:noAutofit/>
          </a:bodyPr>
          <a:lstStyle>
            <a:lvl1pPr marL="456915" indent="-456915" defTabSz="1218438" latinLnBrk="1">
              <a:lnSpc>
                <a:spcPct val="105000"/>
              </a:lnSpc>
              <a:spcBef>
                <a:spcPts val="1200"/>
              </a:spcBef>
              <a:spcAft>
                <a:spcPts val="2400"/>
              </a:spcAft>
              <a:buFont typeface="Wingdings" panose="05000000000000000000" pitchFamily="2" charset="2"/>
              <a:buChar char="§"/>
              <a:defRPr sz="3600"/>
            </a:lvl1pPr>
            <a:lvl2pPr marL="989981" lvl="1" indent="-380762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400"/>
            </a:lvl2pPr>
            <a:lvl3pPr marL="1523048" lvl="2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2400"/>
              </a:spcAft>
              <a:buFont typeface="Wingdings" panose="05000000000000000000" pitchFamily="2" charset="2"/>
              <a:buChar char="§"/>
              <a:defRPr sz="3200"/>
            </a:lvl3pPr>
            <a:lvl4pPr marL="2132267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/>
            </a:lvl4pPr>
            <a:lvl5pPr marL="2741485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/>
            </a:lvl5pPr>
            <a:lvl6pPr marL="3350704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6pPr>
            <a:lvl7pPr marL="3959924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7pPr>
            <a:lvl8pPr marL="4569143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8pPr>
            <a:lvl9pPr marL="5178362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9pPr>
          </a:lstStyle>
          <a:p>
            <a:pPr marL="0" indent="0" algn="ctr">
              <a:buNone/>
            </a:pPr>
            <a:r>
              <a:rPr lang="en-US" sz="2800" b="1" dirty="0"/>
              <a:t>Theoretical Exam 5</a:t>
            </a:r>
            <a:r>
              <a:rPr lang="bg-BG" sz="2800" b="1" dirty="0"/>
              <a:t>%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7007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Web project</a:t>
            </a:r>
          </a:p>
          <a:p>
            <a:pPr lvl="1"/>
            <a:r>
              <a:rPr lang="en-US" dirty="0"/>
              <a:t>Implementing a web application using Spring Framework</a:t>
            </a:r>
          </a:p>
          <a:p>
            <a:pPr lvl="1"/>
            <a:r>
              <a:rPr lang="en-US" dirty="0"/>
              <a:t>Project Defense: 15 minutes.</a:t>
            </a:r>
          </a:p>
          <a:p>
            <a:endParaRPr lang="bg-BG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9F26DBB-E434-4205-A286-348BDDD99B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9648" y="3541142"/>
            <a:ext cx="2725586" cy="2725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916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B325B73-3253-4CC5-8CE3-F6D106198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Theoretical Exam	</a:t>
            </a:r>
            <a:endParaRPr lang="bg-BG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54214A0-5D62-447F-A179-932B6E15C41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Test for 30 minutes</a:t>
            </a:r>
          </a:p>
          <a:p>
            <a:pPr lvl="1"/>
            <a:r>
              <a:rPr lang="en-US" dirty="0"/>
              <a:t>Multiple-choice with 1 or more correct answers</a:t>
            </a:r>
          </a:p>
          <a:p>
            <a:pPr lvl="1"/>
            <a:r>
              <a:rPr lang="en-US" dirty="0"/>
              <a:t>English</a:t>
            </a:r>
          </a:p>
          <a:p>
            <a:r>
              <a:rPr lang="en-US" dirty="0"/>
              <a:t>Automated quiz system</a:t>
            </a:r>
          </a:p>
          <a:p>
            <a:r>
              <a:rPr lang="en-US" dirty="0"/>
              <a:t>Available online the day before the practical exam</a:t>
            </a:r>
          </a:p>
          <a:p>
            <a:pPr lvl="1"/>
            <a:r>
              <a:rPr lang="en-US" dirty="0"/>
              <a:t>You can submit your answer just one time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A7B8D5-4A5E-4A48-BEDD-881FA10D728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5482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What We Need Additionally?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588" y="1900239"/>
            <a:ext cx="7086600" cy="820737"/>
          </a:xfrm>
        </p:spPr>
        <p:txBody>
          <a:bodyPr/>
          <a:lstStyle/>
          <a:p>
            <a:pPr algn="r"/>
            <a:r>
              <a:rPr lang="en-US" dirty="0"/>
              <a:t>Resources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F18B2E8-FA08-4AD1-ADB4-68B9103E8B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1406863"/>
            <a:ext cx="2833726" cy="2234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653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spcBef>
                <a:spcPts val="1200"/>
              </a:spcBef>
              <a:spcAft>
                <a:spcPts val="1800"/>
              </a:spcAft>
            </a:pPr>
            <a:r>
              <a:rPr lang="en-US" dirty="0"/>
              <a:t>Official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web site</a:t>
            </a:r>
            <a:r>
              <a:rPr lang="en-US" dirty="0"/>
              <a:t>:</a:t>
            </a:r>
          </a:p>
          <a:p>
            <a:pPr>
              <a:spcBef>
                <a:spcPts val="1200"/>
              </a:spcBef>
              <a:spcAft>
                <a:spcPts val="1800"/>
              </a:spcAft>
            </a:pPr>
            <a:endParaRPr lang="en-US" sz="3200" dirty="0"/>
          </a:p>
          <a:p>
            <a:pPr>
              <a:spcBef>
                <a:spcPts val="1200"/>
              </a:spcBef>
              <a:spcAft>
                <a:spcPts val="1800"/>
              </a:spcAft>
            </a:pPr>
            <a:r>
              <a:rPr lang="en-US" sz="3200" dirty="0"/>
              <a:t>Official discussion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forum</a:t>
            </a:r>
            <a:r>
              <a:rPr lang="en-US" sz="3200" dirty="0"/>
              <a:t>:</a:t>
            </a:r>
          </a:p>
          <a:p>
            <a:pPr>
              <a:spcBef>
                <a:spcPts val="1200"/>
              </a:spcBef>
              <a:spcAft>
                <a:spcPts val="1800"/>
              </a:spcAft>
            </a:pPr>
            <a:endParaRPr lang="en-US" dirty="0"/>
          </a:p>
          <a:p>
            <a:pPr>
              <a:spcBef>
                <a:spcPts val="1200"/>
              </a:spcBef>
              <a:spcAft>
                <a:spcPts val="1800"/>
              </a:spcAft>
            </a:pPr>
            <a:r>
              <a:rPr lang="en-US" dirty="0"/>
              <a:t>Official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Facebook groups</a:t>
            </a:r>
            <a:r>
              <a:rPr lang="en-US" dirty="0"/>
              <a:t>: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Java Web Course Web Site, Forum and FB Group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623563" y="1872677"/>
            <a:ext cx="9158401" cy="939531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r>
              <a:rPr lang="en-US" sz="2000" b="1" dirty="0">
                <a:solidFill>
                  <a:srgbClr val="F2AC44"/>
                </a:solidFill>
                <a:latin typeface="Consolas" pitchFamily="49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https://softuni.bg/trainings/2446/spring-mvc-october-2019</a:t>
            </a:r>
            <a:endParaRPr lang="en-US" sz="2000" b="1" noProof="1">
              <a:solidFill>
                <a:srgbClr val="F2AC44"/>
              </a:solidFill>
              <a:latin typeface="Consolas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86133" y="3289714"/>
            <a:ext cx="1468238" cy="14682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86133" y="1490007"/>
            <a:ext cx="1374490" cy="1374490"/>
          </a:xfrm>
          <a:prstGeom prst="rect">
            <a:avLst/>
          </a:prstGeom>
        </p:spPr>
      </p:pic>
      <p:pic>
        <p:nvPicPr>
          <p:cNvPr id="1032" name="Picture 8" descr="Резултат с изображение за facebook icon"/>
          <p:cNvPicPr>
            <a:picLocks noChangeAspect="1" noChangeArrowheads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6134" y="5179027"/>
            <a:ext cx="1412635" cy="1412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ounded Rectangle 7">
            <a:extLst>
              <a:ext uri="{FF2B5EF4-FFF2-40B4-BE49-F238E27FC236}">
                <a16:creationId xmlns:a16="http://schemas.microsoft.com/office/drawing/2014/main" id="{F7C73506-7D6C-46B8-A9CE-1EFCE5DD0319}"/>
              </a:ext>
            </a:extLst>
          </p:cNvPr>
          <p:cNvSpPr/>
          <p:nvPr/>
        </p:nvSpPr>
        <p:spPr>
          <a:xfrm>
            <a:off x="609600" y="5608793"/>
            <a:ext cx="9158400" cy="651648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r>
              <a:rPr lang="en-US" sz="2000" b="1" dirty="0">
                <a:solidFill>
                  <a:srgbClr val="F2AC44"/>
                </a:solidFill>
                <a:latin typeface="Consolas" pitchFamily="49" charset="0"/>
                <a:cs typeface="Consolas" pitchFamily="49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https://www.facebook.com/groups/JavaWebSeptember2019/</a:t>
            </a:r>
            <a:endParaRPr lang="en-US" sz="2000" b="1" noProof="1">
              <a:solidFill>
                <a:srgbClr val="F2AC44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3" name="Rounded Rectangle 7">
            <a:extLst>
              <a:ext uri="{FF2B5EF4-FFF2-40B4-BE49-F238E27FC236}">
                <a16:creationId xmlns:a16="http://schemas.microsoft.com/office/drawing/2014/main" id="{F7C73506-7D6C-46B8-A9CE-1EFCE5DD0319}"/>
              </a:ext>
            </a:extLst>
          </p:cNvPr>
          <p:cNvSpPr/>
          <p:nvPr/>
        </p:nvSpPr>
        <p:spPr>
          <a:xfrm>
            <a:off x="614224" y="3775380"/>
            <a:ext cx="9158400" cy="651648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r>
              <a:rPr lang="en-US" sz="2000" b="1" noProof="1">
                <a:solidFill>
                  <a:srgbClr val="F2AC44"/>
                </a:solidFill>
                <a:latin typeface="Consolas" pitchFamily="49" charset="0"/>
                <a:cs typeface="Consolas" pitchFamily="49" charset="0"/>
                <a:hlinkClick r:id="rId8"/>
              </a:rPr>
              <a:t>https://softuni.bg/forum/categories/72/java-web</a:t>
            </a:r>
            <a:endParaRPr lang="en-US" sz="2000" b="1" noProof="1">
              <a:solidFill>
                <a:srgbClr val="F2AC44"/>
              </a:solidFill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2576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All lecture </a:t>
            </a:r>
            <a:r>
              <a:rPr lang="en-US" dirty="0">
                <a:solidFill>
                  <a:schemeClr val="bg1"/>
                </a:solidFill>
              </a:rPr>
              <a:t>slides</a:t>
            </a:r>
            <a:r>
              <a:rPr lang="en-US" dirty="0"/>
              <a:t>, </a:t>
            </a:r>
            <a:r>
              <a:rPr lang="en-US" dirty="0">
                <a:solidFill>
                  <a:schemeClr val="bg1"/>
                </a:solidFill>
              </a:rPr>
              <a:t>videos</a:t>
            </a:r>
            <a:r>
              <a:rPr lang="en-US" dirty="0"/>
              <a:t>, </a:t>
            </a:r>
            <a:r>
              <a:rPr lang="en-US" dirty="0">
                <a:solidFill>
                  <a:schemeClr val="bg1"/>
                </a:solidFill>
              </a:rPr>
              <a:t>homework assignments</a:t>
            </a:r>
            <a:r>
              <a:rPr lang="en-US" dirty="0"/>
              <a:t>, </a:t>
            </a:r>
            <a:r>
              <a:rPr lang="en-US" dirty="0">
                <a:solidFill>
                  <a:schemeClr val="bg1"/>
                </a:solidFill>
              </a:rPr>
              <a:t>projects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/>
              <a:t>and other resources are open content, available for free</a:t>
            </a:r>
          </a:p>
          <a:p>
            <a:pPr lvl="1"/>
            <a:r>
              <a:rPr lang="en-US" dirty="0"/>
              <a:t>Visit the course </a:t>
            </a:r>
            <a:r>
              <a:rPr lang="en-US" dirty="0">
                <a:solidFill>
                  <a:srgbClr val="FFA000"/>
                </a:solidFill>
                <a:hlinkClick r:id="rId2"/>
              </a:rPr>
              <a:t>web site</a:t>
            </a:r>
            <a:r>
              <a:rPr lang="en-US" dirty="0">
                <a:solidFill>
                  <a:srgbClr val="FFA000"/>
                </a:solidFill>
              </a:rPr>
              <a:t> </a:t>
            </a:r>
            <a:r>
              <a:rPr lang="en-US" dirty="0"/>
              <a:t>to access the course resources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Java Web Frameworks Slides and Videos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CA6A70A-B682-4E45-9C91-DC63A8716B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352800"/>
            <a:ext cx="2781300" cy="2781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33761CE-E981-4E23-B059-1C4A631AC20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8756" y="3810000"/>
            <a:ext cx="2650172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70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BBA88C-C72C-46FC-B1CD-F9B946D90B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The course assignments require to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search in Internet</a:t>
            </a:r>
          </a:p>
          <a:p>
            <a:pPr lvl="1"/>
            <a:r>
              <a:rPr lang="en-US" dirty="0"/>
              <a:t>This is an important part of the learning process</a:t>
            </a:r>
          </a:p>
          <a:p>
            <a:pPr lvl="1"/>
            <a:r>
              <a:rPr lang="en-US" dirty="0"/>
              <a:t>Some exercises intentionally have no hints</a:t>
            </a:r>
          </a:p>
          <a:p>
            <a:pPr>
              <a:spcBef>
                <a:spcPts val="1800"/>
              </a:spcBef>
            </a:pPr>
            <a:r>
              <a:rPr lang="en-US" dirty="0"/>
              <a:t>Learn to find solutions!</a:t>
            </a:r>
          </a:p>
          <a:p>
            <a:pPr lvl="1"/>
            <a:r>
              <a:rPr lang="en-US" dirty="0"/>
              <a:t>Software development includes</a:t>
            </a:r>
            <a:br>
              <a:rPr lang="en-US" dirty="0"/>
            </a:b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everyday searching and learning</a:t>
            </a:r>
          </a:p>
          <a:p>
            <a:pPr lvl="1"/>
            <a:r>
              <a:rPr lang="en-US" dirty="0"/>
              <a:t>No excuses, just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learn to study</a:t>
            </a:r>
            <a:r>
              <a:rPr lang="en-US" dirty="0"/>
              <a:t>!</a:t>
            </a:r>
          </a:p>
          <a:p>
            <a:pPr lvl="1"/>
            <a:r>
              <a:rPr lang="en-US" dirty="0"/>
              <a:t>Developers learn new technologies, tools, languages every day!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141AF62-65D2-47C8-ACCC-4D20F874D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 to Search in Internet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EC3D611-83A9-4DFF-BD0D-AE6061924E8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7B78E1C-877B-427F-AAEF-BEAD8D3C6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8090" y="3956598"/>
            <a:ext cx="1591194" cy="17740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8087262-3054-478E-93C5-581F1CE8636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FBEEDC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7162800" y="3874306"/>
            <a:ext cx="1939930" cy="19461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4D0849A-0B29-4F4F-8E67-058FA055A7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70064" y="1981201"/>
            <a:ext cx="1719221" cy="1694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768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1588" y="6400800"/>
            <a:ext cx="12114212" cy="363538"/>
          </a:xfrm>
        </p:spPr>
        <p:txBody>
          <a:bodyPr>
            <a:normAutofit fontScale="62500" lnSpcReduction="20000"/>
          </a:bodyPr>
          <a:lstStyle/>
          <a:p>
            <a:pPr algn="ctr"/>
            <a:r>
              <a:rPr lang="en-US" dirty="0">
                <a:hlinkClick r:id="rId3"/>
              </a:rPr>
              <a:t>https://softuni.bg/trainings/courses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6839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SoftUni Diamond Partners</a:t>
            </a:r>
            <a:endParaRPr lang="bg-BG" dirty="0"/>
          </a:p>
        </p:txBody>
      </p:sp>
      <p:pic>
        <p:nvPicPr>
          <p:cNvPr id="29" name="Infragistics">
            <a:hlinkClick r:id="rId3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04" r="-4204"/>
          <a:stretch/>
        </p:blipFill>
        <p:spPr>
          <a:xfrm>
            <a:off x="5455947" y="4535549"/>
            <a:ext cx="5667359" cy="86337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>
            <a:softEdge rad="0"/>
          </a:effectLst>
        </p:spPr>
      </p:pic>
      <p:pic>
        <p:nvPicPr>
          <p:cNvPr id="30" name="Indeavr" descr="Ð ÐµÐ·ÑÐ»ÑÐ°Ñ Ñ Ð¸Ð·Ð¾Ð±ÑÐ°Ð¶ÐµÐ½Ð¸Ðµ Ð·Ð° indeavr">
            <a:hlinkClick r:id="rId5"/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633" t="-16118" r="-14633" b="-8642"/>
          <a:stretch/>
        </p:blipFill>
        <p:spPr bwMode="auto">
          <a:xfrm>
            <a:off x="1068697" y="4535549"/>
            <a:ext cx="3961114" cy="86337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6" name="Netpeak" descr="Ð ÐµÐ·ÑÐ»ÑÐ°Ñ Ñ Ð¸Ð·Ð¾Ð±ÑÐ°Ð¶ÐµÐ½Ð¸Ðµ Ð·Ð° netpeak">
            <a:hlinkClick r:id="rId7"/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291" t="-11436" r="-7291" b="-11436"/>
          <a:stretch/>
        </p:blipFill>
        <p:spPr bwMode="auto">
          <a:xfrm>
            <a:off x="5330975" y="2475025"/>
            <a:ext cx="5792330" cy="86337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5" name="Sotware Group" descr="Ð ÐµÐ·ÑÐ»ÑÐ°Ñ Ñ Ð¸Ð·Ð¾Ð±ÑÐ°Ð¶ÐµÐ½Ð¸Ðµ Ð·Ð° software group">
            <a:hlinkClick r:id="rId9"/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284" r="-9241"/>
          <a:stretch/>
        </p:blipFill>
        <p:spPr bwMode="auto">
          <a:xfrm>
            <a:off x="1068698" y="2475025"/>
            <a:ext cx="3857374" cy="86337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5" name="Telenor">
            <a:hlinkClick r:id="rId11"/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003" r="-12003" b="-2307"/>
          <a:stretch/>
        </p:blipFill>
        <p:spPr>
          <a:xfrm>
            <a:off x="8675765" y="1444763"/>
            <a:ext cx="2447538" cy="86337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4" name="XS">
            <a:hlinkClick r:id="rId13"/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796" t="-9452" r="-8796" b="-9452"/>
          <a:stretch/>
        </p:blipFill>
        <p:spPr>
          <a:xfrm>
            <a:off x="1068697" y="1444763"/>
            <a:ext cx="4184702" cy="86337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6" name="SB Tech">
            <a:hlinkClick r:id="rId15"/>
          </p:cNvPr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822" r="-689"/>
          <a:stretch/>
        </p:blipFill>
        <p:spPr>
          <a:xfrm>
            <a:off x="5608078" y="1444763"/>
            <a:ext cx="2713010" cy="86337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7" name="Postbank">
            <a:hlinkClick r:id="rId17"/>
          </p:cNvPr>
          <p:cNvPicPr>
            <a:picLocks noChangeAspect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826" t="-8951" r="-21826" b="-8951"/>
          <a:stretch/>
        </p:blipFill>
        <p:spPr>
          <a:xfrm>
            <a:off x="6237304" y="3505287"/>
            <a:ext cx="2519002" cy="86337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7" name="SmartIT">
            <a:hlinkClick r:id="rId19"/>
          </p:cNvPr>
          <p:cNvPicPr>
            <a:picLocks noChangeAspect="1"/>
          </p:cNvPicPr>
          <p:nvPr/>
        </p:nvPicPr>
        <p:blipFill rotWithShape="1"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503" t="-16504" r="-14503" b="-16504"/>
          <a:stretch/>
        </p:blipFill>
        <p:spPr>
          <a:xfrm>
            <a:off x="1068698" y="3505287"/>
            <a:ext cx="4540472" cy="86337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8" name="Codexio">
            <a:hlinkClick r:id="rId21"/>
          </p:cNvPr>
          <p:cNvPicPr>
            <a:picLocks noChangeAspect="1"/>
          </p:cNvPicPr>
          <p:nvPr/>
        </p:nvPicPr>
        <p:blipFill rotWithShape="1"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8589" t="-22282" r="-30138" b="-23831"/>
          <a:stretch/>
        </p:blipFill>
        <p:spPr>
          <a:xfrm>
            <a:off x="9374658" y="3505287"/>
            <a:ext cx="1748647" cy="86337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16" name="Infragistics">
            <a:hlinkClick r:id="rId23"/>
            <a:extLst>
              <a:ext uri="{FF2B5EF4-FFF2-40B4-BE49-F238E27FC236}">
                <a16:creationId xmlns:a16="http://schemas.microsoft.com/office/drawing/2014/main" id="{0FDF11E6-F5ED-4FB2-96CD-9D306D28A0DB}"/>
              </a:ext>
            </a:extLst>
          </p:cNvPr>
          <p:cNvPicPr>
            <a:picLocks noChangeAspect="1"/>
          </p:cNvPicPr>
          <p:nvPr/>
        </p:nvPicPr>
        <p:blipFill rotWithShape="1"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04" r="-4204"/>
          <a:stretch>
            <a:fillRect/>
          </a:stretch>
        </p:blipFill>
        <p:spPr>
          <a:xfrm>
            <a:off x="1111709" y="5565810"/>
            <a:ext cx="2873046" cy="86337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>
            <a:softEdge rad="0"/>
          </a:effectLst>
        </p:spPr>
      </p:pic>
      <p:pic>
        <p:nvPicPr>
          <p:cNvPr id="18" name="Picture 17">
            <a:hlinkClick r:id="rId25"/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4684605" y="5654895"/>
            <a:ext cx="6474561" cy="774293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550860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Course Objectives &amp; Program</a:t>
            </a:r>
            <a:endParaRPr lang="bg-BG" dirty="0"/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The Trainers Team</a:t>
            </a:r>
            <a:endParaRPr lang="bg-BG" dirty="0"/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Course Organization</a:t>
            </a:r>
          </a:p>
          <a:p>
            <a:pPr marL="933139" lvl="1" indent="-457200">
              <a:lnSpc>
                <a:spcPts val="4000"/>
              </a:lnSpc>
            </a:pPr>
            <a:r>
              <a:rPr lang="en-US" dirty="0"/>
              <a:t>Homework</a:t>
            </a:r>
          </a:p>
          <a:p>
            <a:pPr marL="933139" lvl="1" indent="-457200">
              <a:lnSpc>
                <a:spcPts val="4000"/>
              </a:lnSpc>
            </a:pPr>
            <a:r>
              <a:rPr lang="en-US" dirty="0"/>
              <a:t>Project Defense</a:t>
            </a:r>
          </a:p>
          <a:p>
            <a:pPr>
              <a:lnSpc>
                <a:spcPts val="4000"/>
              </a:lnSpc>
            </a:pPr>
            <a:r>
              <a:rPr lang="en-US" dirty="0"/>
              <a:t>Resources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6"/>
          </p:nvPr>
        </p:nvSpPr>
        <p:spPr>
          <a:xfrm>
            <a:off x="11763375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SoftUni Organizational Partners</a:t>
            </a:r>
            <a:endParaRPr lang="bg-BG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F94737B-4698-41F8-AC81-9324F12880B9}"/>
              </a:ext>
            </a:extLst>
          </p:cNvPr>
          <p:cNvGrpSpPr/>
          <p:nvPr/>
        </p:nvGrpSpPr>
        <p:grpSpPr>
          <a:xfrm>
            <a:off x="1982273" y="1710773"/>
            <a:ext cx="8227457" cy="4150197"/>
            <a:chOff x="1492446" y="2067924"/>
            <a:chExt cx="6811766" cy="3436077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5953" t="-24485" r="-5953" b="-24485"/>
            <a:stretch/>
          </p:blipFill>
          <p:spPr>
            <a:xfrm>
              <a:off x="1492446" y="2067924"/>
              <a:ext cx="4297166" cy="1439625"/>
            </a:xfrm>
            <a:prstGeom prst="roundRect">
              <a:avLst>
                <a:gd name="adj" fmla="val 8805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  <p:pic>
          <p:nvPicPr>
            <p:cNvPr id="4" name="Picture 3">
              <a:hlinkClick r:id="rId4"/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654" r="6654"/>
            <a:stretch/>
          </p:blipFill>
          <p:spPr>
            <a:xfrm>
              <a:off x="6341434" y="2067924"/>
              <a:ext cx="1962778" cy="1439625"/>
            </a:xfrm>
            <a:prstGeom prst="roundRect">
              <a:avLst>
                <a:gd name="adj" fmla="val 8806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  <p:pic>
          <p:nvPicPr>
            <p:cNvPr id="5" name="Picture 4">
              <a:hlinkClick r:id="rId6"/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201" t="-3201" r="-3201" b="-3201"/>
            <a:stretch/>
          </p:blipFill>
          <p:spPr>
            <a:xfrm>
              <a:off x="5904002" y="4064376"/>
              <a:ext cx="2400210" cy="1439625"/>
            </a:xfrm>
            <a:prstGeom prst="roundRect">
              <a:avLst>
                <a:gd name="adj" fmla="val 8200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  <p:pic>
          <p:nvPicPr>
            <p:cNvPr id="6" name="Picture 5">
              <a:hlinkClick r:id="rId8"/>
            </p:cNvPr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9305" t="-5874" r="-9305" b="-12736"/>
            <a:stretch/>
          </p:blipFill>
          <p:spPr>
            <a:xfrm>
              <a:off x="1492446" y="4064376"/>
              <a:ext cx="3383118" cy="1439625"/>
            </a:xfrm>
            <a:prstGeom prst="roundRect">
              <a:avLst>
                <a:gd name="adj" fmla="val 10015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1630431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199" dirty="0"/>
              <a:t>Software University – High-Quality Education and </a:t>
            </a:r>
            <a:br>
              <a:rPr lang="en-US" sz="3199" dirty="0"/>
            </a:br>
            <a:r>
              <a:rPr lang="en-US" sz="3199" dirty="0"/>
              <a:t>Employment Opportunities </a:t>
            </a:r>
          </a:p>
          <a:p>
            <a:pPr lvl="1">
              <a:lnSpc>
                <a:spcPct val="100000"/>
              </a:lnSpc>
            </a:pPr>
            <a:r>
              <a:rPr lang="en-US" sz="2899" noProof="1">
                <a:hlinkClick r:id="rId3"/>
              </a:rPr>
              <a:t>softuni.bg</a:t>
            </a:r>
            <a:r>
              <a:rPr lang="en-US" sz="2899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199" dirty="0"/>
              <a:t>Software University Foundation</a:t>
            </a:r>
            <a:endParaRPr lang="bg-BG" sz="3199" dirty="0"/>
          </a:p>
          <a:p>
            <a:pPr lvl="1">
              <a:lnSpc>
                <a:spcPct val="100000"/>
              </a:lnSpc>
            </a:pPr>
            <a:r>
              <a:rPr lang="en-US" sz="2999" noProof="1">
                <a:hlinkClick r:id="rId4"/>
              </a:rPr>
              <a:t>http://softuni.foundation/</a:t>
            </a:r>
            <a:endParaRPr lang="en-US" sz="2999" noProof="1"/>
          </a:p>
          <a:p>
            <a:pPr>
              <a:lnSpc>
                <a:spcPct val="100000"/>
              </a:lnSpc>
            </a:pPr>
            <a:r>
              <a:rPr lang="en-US" sz="3199" dirty="0"/>
              <a:t>Software University @ Facebook</a:t>
            </a:r>
          </a:p>
          <a:p>
            <a:pPr marL="990278" lvl="1" indent="-380876" defTabSz="1218804">
              <a:lnSpc>
                <a:spcPct val="100000"/>
              </a:lnSpc>
              <a:tabLst>
                <a:tab pos="282490" algn="l"/>
              </a:tabLst>
              <a:defRPr/>
            </a:pPr>
            <a:r>
              <a:rPr lang="en-US" sz="2899" noProof="1">
                <a:solidFill>
                  <a:srgbClr val="234465"/>
                </a:solidFill>
                <a:hlinkClick r:id="rId5"/>
              </a:rPr>
              <a:t>facebook.com/SoftwareUniversity</a:t>
            </a:r>
            <a:endParaRPr lang="en-US" sz="2899" noProof="1">
              <a:solidFill>
                <a:srgbClr val="234465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3199" dirty="0"/>
              <a:t>Software University Forums</a:t>
            </a:r>
          </a:p>
          <a:p>
            <a:pPr marL="990278" lvl="1" indent="-380876" defTabSz="1218804">
              <a:lnSpc>
                <a:spcPct val="100000"/>
              </a:lnSpc>
              <a:tabLst>
                <a:tab pos="282490" algn="l"/>
              </a:tabLst>
              <a:defRPr/>
            </a:pPr>
            <a:r>
              <a:rPr lang="en-US" sz="2799" dirty="0">
                <a:hlinkClick r:id="rId6"/>
              </a:rPr>
              <a:t>forum.softuni.bg</a:t>
            </a:r>
            <a:endParaRPr lang="en-US" sz="2799" noProof="1"/>
          </a:p>
          <a:p>
            <a:pPr>
              <a:lnSpc>
                <a:spcPct val="100000"/>
              </a:lnSpc>
            </a:pPr>
            <a:endParaRPr lang="en-US" noProof="1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  <p:pic>
        <p:nvPicPr>
          <p:cNvPr id="15" name="Picture 14">
            <a:hlinkClick r:id="rId7"/>
            <a:extLst>
              <a:ext uri="{FF2B5EF4-FFF2-40B4-BE49-F238E27FC236}">
                <a16:creationId xmlns:a16="http://schemas.microsoft.com/office/drawing/2014/main" id="{FF8B5863-FC71-441D-893C-E681B70BF35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201" y="2538113"/>
            <a:ext cx="2122583" cy="529411"/>
          </a:xfrm>
          <a:prstGeom prst="rect">
            <a:avLst/>
          </a:prstGeom>
        </p:spPr>
      </p:pic>
      <p:pic>
        <p:nvPicPr>
          <p:cNvPr id="18" name="Picture 17">
            <a:hlinkClick r:id="rId3"/>
            <a:extLst>
              <a:ext uri="{FF2B5EF4-FFF2-40B4-BE49-F238E27FC236}">
                <a16:creationId xmlns:a16="http://schemas.microsoft.com/office/drawing/2014/main" id="{5AC70220-7037-4082-BB2D-BF1E99F91E0D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2728" y="2057401"/>
            <a:ext cx="3366866" cy="4482957"/>
          </a:xfrm>
          <a:prstGeom prst="rect">
            <a:avLst/>
          </a:prstGeom>
        </p:spPr>
      </p:pic>
      <p:pic>
        <p:nvPicPr>
          <p:cNvPr id="11" name="Picture 4">
            <a:hlinkClick r:id="rId10" tooltip="Software University @ Facebook"/>
            <a:extLst>
              <a:ext uri="{FF2B5EF4-FFF2-40B4-BE49-F238E27FC236}">
                <a16:creationId xmlns:a16="http://schemas.microsoft.com/office/drawing/2014/main" id="{7DE74804-3B64-4B79-BDD0-3E400F9EC1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34201" y="3654372"/>
            <a:ext cx="1118449" cy="1118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hlinkClick r:id="rId6" tooltip="Software University Discussion Forum"/>
            <a:extLst>
              <a:ext uri="{FF2B5EF4-FFF2-40B4-BE49-F238E27FC236}">
                <a16:creationId xmlns:a16="http://schemas.microsoft.com/office/drawing/2014/main" id="{E65F0011-8B8E-4A02-A422-9662ADE13CB5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200" y="5359668"/>
            <a:ext cx="1041962" cy="1041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86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en-US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3448" y="3810000"/>
            <a:ext cx="4642333" cy="1624244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7765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3589" y="1905001"/>
            <a:ext cx="11804822" cy="326847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7200" b="1" u="sng" dirty="0">
                <a:solidFill>
                  <a:schemeClr val="bg1"/>
                </a:solidFill>
              </a:rPr>
              <a:t>sli.do</a:t>
            </a:r>
            <a:br>
              <a:rPr lang="en-US" sz="6000" b="1" dirty="0"/>
            </a:br>
            <a:r>
              <a:rPr lang="en-US" sz="11500" b="1" dirty="0"/>
              <a:t>#</a:t>
            </a:r>
            <a:r>
              <a:rPr lang="en-US" sz="11500" b="1" noProof="1"/>
              <a:t>java-web</a:t>
            </a:r>
            <a:endParaRPr lang="en-US" sz="6000" b="1" noProof="1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470652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9220" y="1831187"/>
            <a:ext cx="3099890" cy="1594593"/>
          </a:xfrm>
          <a:prstGeom prst="rect">
            <a:avLst/>
          </a:prstGeom>
        </p:spPr>
      </p:pic>
      <p:sp>
        <p:nvSpPr>
          <p:cNvPr id="22" name="Text Placeholder 21"/>
          <p:cNvSpPr>
            <a:spLocks noGrp="1"/>
          </p:cNvSpPr>
          <p:nvPr>
            <p:ph type="body" sz="quarter" idx="10"/>
          </p:nvPr>
        </p:nvSpPr>
        <p:spPr>
          <a:xfrm>
            <a:off x="615108" y="5106396"/>
            <a:ext cx="10961783" cy="768084"/>
          </a:xfrm>
        </p:spPr>
        <p:txBody>
          <a:bodyPr/>
          <a:lstStyle/>
          <a:p>
            <a:r>
              <a:rPr lang="en-US" dirty="0"/>
              <a:t>Course Objectives &amp; Program</a:t>
            </a:r>
          </a:p>
          <a:p>
            <a:endParaRPr lang="bg-BG" dirty="0"/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Java MVC Frameworks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067450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0"/>
          </p:nvPr>
        </p:nvSpPr>
        <p:spPr>
          <a:xfrm>
            <a:off x="190500" y="1195388"/>
            <a:ext cx="11817350" cy="5202237"/>
          </a:xfrm>
        </p:spPr>
        <p:txBody>
          <a:bodyPr>
            <a:normAutofit lnSpcReduction="10000"/>
          </a:bodyPr>
          <a:lstStyle/>
          <a:p>
            <a:pPr>
              <a:buClr>
                <a:schemeClr val="tx1"/>
              </a:buClr>
            </a:pPr>
            <a:r>
              <a:rPr lang="en-US" dirty="0">
                <a:solidFill>
                  <a:schemeClr val="bg1"/>
                </a:solidFill>
              </a:rPr>
              <a:t>Course Introduction</a:t>
            </a:r>
            <a:r>
              <a:rPr lang="en-US" dirty="0"/>
              <a:t> - Course Program, Trainers,                           Project defenses, Resources</a:t>
            </a:r>
          </a:p>
          <a:p>
            <a:pPr>
              <a:buClr>
                <a:schemeClr val="tx1"/>
              </a:buClr>
            </a:pPr>
            <a:r>
              <a:rPr lang="en-US" dirty="0">
                <a:solidFill>
                  <a:schemeClr val="bg1"/>
                </a:solidFill>
              </a:rPr>
              <a:t>Spring Boot Introduction </a:t>
            </a:r>
            <a:r>
              <a:rPr lang="en-US" dirty="0"/>
              <a:t>- What is SpringBoot?</a:t>
            </a:r>
          </a:p>
          <a:p>
            <a:pPr>
              <a:buClr>
                <a:schemeClr val="tx1"/>
              </a:buClr>
            </a:pPr>
            <a:r>
              <a:rPr lang="en-US" noProof="1">
                <a:solidFill>
                  <a:schemeClr val="bg1"/>
                </a:solidFill>
              </a:rPr>
              <a:t>Spring Essentials </a:t>
            </a:r>
            <a:r>
              <a:rPr lang="en-US" dirty="0"/>
              <a:t>- Everything important you need to know</a:t>
            </a:r>
          </a:p>
          <a:p>
            <a:pPr>
              <a:buClr>
                <a:schemeClr val="tx1"/>
              </a:buClr>
            </a:pPr>
            <a:r>
              <a:rPr lang="en-US" dirty="0">
                <a:solidFill>
                  <a:schemeClr val="bg1"/>
                </a:solidFill>
              </a:rPr>
              <a:t>Workshop</a:t>
            </a:r>
          </a:p>
          <a:p>
            <a:pPr>
              <a:buClr>
                <a:schemeClr val="tx1"/>
              </a:buClr>
            </a:pPr>
            <a:r>
              <a:rPr lang="en-US" dirty="0">
                <a:solidFill>
                  <a:schemeClr val="bg1"/>
                </a:solidFill>
              </a:rPr>
              <a:t>Thymeleaf &amp; Controllers </a:t>
            </a:r>
            <a:r>
              <a:rPr lang="en-US" dirty="0"/>
              <a:t>- Template engine and controllers</a:t>
            </a:r>
            <a:endParaRPr lang="en-US" dirty="0">
              <a:solidFill>
                <a:schemeClr val="bg1"/>
              </a:solidFill>
            </a:endParaRPr>
          </a:p>
          <a:p>
            <a:pPr>
              <a:buClr>
                <a:schemeClr val="tx1"/>
              </a:buClr>
            </a:pPr>
            <a:r>
              <a:rPr lang="en-US" dirty="0">
                <a:solidFill>
                  <a:schemeClr val="bg1"/>
                </a:solidFill>
              </a:rPr>
              <a:t>Unit Testing &amp; Isolation </a:t>
            </a:r>
            <a:r>
              <a:rPr lang="en-US" dirty="0"/>
              <a:t>- Testing our app</a:t>
            </a:r>
          </a:p>
          <a:p>
            <a:pPr>
              <a:buClr>
                <a:schemeClr val="tx1"/>
              </a:buClr>
            </a:pPr>
            <a:r>
              <a:rPr lang="en-US" dirty="0">
                <a:solidFill>
                  <a:schemeClr val="bg1"/>
                </a:solidFill>
              </a:rPr>
              <a:t>Error Handling</a:t>
            </a:r>
            <a:r>
              <a:rPr lang="en-US" dirty="0"/>
              <a:t> -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/>
              <a:t>How to handle errors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 MVC Frameworks – Course Program(1)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11566525" y="6397625"/>
            <a:ext cx="428625" cy="307975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5723" y="1710529"/>
            <a:ext cx="1626632" cy="16266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5DFD654-46B5-4673-81B6-EFAC44685DF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6142" y="4990528"/>
            <a:ext cx="2892124" cy="1619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033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0"/>
          </p:nvPr>
        </p:nvSpPr>
        <p:spPr>
          <a:xfrm>
            <a:off x="190500" y="1195388"/>
            <a:ext cx="11817350" cy="5202237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>
                <a:solidFill>
                  <a:schemeClr val="bg1"/>
                </a:solidFill>
              </a:rPr>
              <a:t>JS &amp; AJAX</a:t>
            </a:r>
            <a:r>
              <a:rPr lang="en-US"/>
              <a:t> - JS and AJAX </a:t>
            </a:r>
            <a:endParaRPr lang="en-US">
              <a:solidFill>
                <a:schemeClr val="bg1"/>
              </a:solidFill>
            </a:endParaRPr>
          </a:p>
          <a:p>
            <a:pPr>
              <a:buClr>
                <a:schemeClr val="tx1"/>
              </a:buClr>
            </a:pPr>
            <a:r>
              <a:rPr lang="en-US" dirty="0">
                <a:solidFill>
                  <a:schemeClr val="bg1"/>
                </a:solidFill>
              </a:rPr>
              <a:t>Workshop</a:t>
            </a:r>
          </a:p>
          <a:p>
            <a:pPr>
              <a:buClr>
                <a:schemeClr val="tx1"/>
              </a:buClr>
            </a:pPr>
            <a:r>
              <a:rPr lang="en-US" dirty="0">
                <a:solidFill>
                  <a:schemeClr val="bg1"/>
                </a:solidFill>
              </a:rPr>
              <a:t>Filters &amp; User Authentication</a:t>
            </a:r>
            <a:r>
              <a:rPr lang="en-US" dirty="0"/>
              <a:t> -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/>
              <a:t>How to secure our app</a:t>
            </a:r>
          </a:p>
          <a:p>
            <a:pPr>
              <a:buClr>
                <a:schemeClr val="tx1"/>
              </a:buClr>
            </a:pPr>
            <a:r>
              <a:rPr lang="en-US" dirty="0">
                <a:solidFill>
                  <a:schemeClr val="bg1"/>
                </a:solidFill>
              </a:rPr>
              <a:t>Integration Testing</a:t>
            </a:r>
            <a:r>
              <a:rPr lang="en-US" dirty="0"/>
              <a:t> -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/>
              <a:t>Testing our app </a:t>
            </a:r>
          </a:p>
          <a:p>
            <a:pPr>
              <a:buClr>
                <a:schemeClr val="tx1"/>
              </a:buClr>
            </a:pPr>
            <a:r>
              <a:rPr lang="en-US" dirty="0">
                <a:solidFill>
                  <a:schemeClr val="bg1"/>
                </a:solidFill>
              </a:rPr>
              <a:t>Workshop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 MVC Frameworks – Course Program(2)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11566525" y="6397625"/>
            <a:ext cx="428625" cy="307975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71051" y="1506208"/>
            <a:ext cx="1502535" cy="15025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F3F838F-840A-4BFC-9ED8-77F70851A2A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0225" y="4639215"/>
            <a:ext cx="3963361" cy="221878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31ED59A-B5E2-45C2-9BE5-A72A3EFF2F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9175" y="5080198"/>
            <a:ext cx="1587677" cy="158767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C33F78C-638D-4D83-A4F3-CD0DF66B0B1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4603" y="5232598"/>
            <a:ext cx="1952886" cy="1625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564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toy&#10;&#10;Description generated with high confidence">
            <a:extLst>
              <a:ext uri="{FF2B5EF4-FFF2-40B4-BE49-F238E27FC236}">
                <a16:creationId xmlns:a16="http://schemas.microsoft.com/office/drawing/2014/main" id="{878C05D6-CF25-4865-A56B-C5D53C10069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6572" y="1066800"/>
            <a:ext cx="4402000" cy="4402000"/>
          </a:xfrm>
          <a:prstGeom prst="rect">
            <a:avLst/>
          </a:prstGeom>
        </p:spPr>
      </p:pic>
      <p:sp>
        <p:nvSpPr>
          <p:cNvPr id="6" name="Title 4"/>
          <p:cNvSpPr txBox="1">
            <a:spLocks/>
          </p:cNvSpPr>
          <p:nvPr/>
        </p:nvSpPr>
        <p:spPr>
          <a:xfrm>
            <a:off x="1628336" y="5580200"/>
            <a:ext cx="8938472" cy="820600"/>
          </a:xfrm>
          <a:prstGeom prst="rect">
            <a:avLst/>
          </a:prstGeom>
        </p:spPr>
        <p:txBody>
          <a:bodyPr/>
          <a:lstStyle>
            <a:lvl1pPr algn="l" defTabSz="1218438" rtl="0" eaLnBrk="1" latinLnBrk="1" hangingPunct="1">
              <a:spcBef>
                <a:spcPct val="0"/>
              </a:spcBef>
              <a:buNone/>
              <a:defRPr sz="3998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The Trainers Team</a:t>
            </a:r>
          </a:p>
        </p:txBody>
      </p:sp>
    </p:spTree>
    <p:extLst>
      <p:ext uri="{BB962C8B-B14F-4D97-AF65-F5344CB8AC3E}">
        <p14:creationId xmlns:p14="http://schemas.microsoft.com/office/powerpoint/2010/main" val="917663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85000" lnSpcReduction="20000"/>
          </a:bodyPr>
          <a:lstStyle/>
          <a:p>
            <a:pPr>
              <a:buClr>
                <a:schemeClr val="tx1"/>
              </a:buClr>
            </a:pPr>
            <a:r>
              <a:rPr lang="en-US" noProof="1">
                <a:solidFill>
                  <a:schemeClr val="bg1"/>
                </a:solidFill>
              </a:rPr>
              <a:t>Doncho Minkov</a:t>
            </a:r>
          </a:p>
          <a:p>
            <a:pPr lvl="2"/>
            <a:r>
              <a:rPr lang="en-US" noProof="1"/>
              <a:t>Senior Full Stack Developer in SoftUni</a:t>
            </a:r>
            <a:endParaRPr lang="bg-BG" dirty="0"/>
          </a:p>
          <a:p>
            <a:pPr lvl="2"/>
            <a:r>
              <a:rPr lang="en-US" dirty="0"/>
              <a:t>10+ years in IT</a:t>
            </a:r>
            <a:endParaRPr lang="bg-BG" dirty="0"/>
          </a:p>
          <a:p>
            <a:pPr lvl="3"/>
            <a:r>
              <a:rPr lang="en-US" dirty="0"/>
              <a:t>8+ years of experience as a </a:t>
            </a:r>
          </a:p>
          <a:p>
            <a:pPr marL="1827657" lvl="3" indent="0">
              <a:buNone/>
            </a:pPr>
            <a:r>
              <a:rPr lang="en-US" dirty="0"/>
              <a:t>Technical Trainer @ Telerik Academy</a:t>
            </a:r>
          </a:p>
          <a:p>
            <a:pPr lvl="3"/>
            <a:r>
              <a:rPr lang="en-US" dirty="0"/>
              <a:t>Front-end developer by heart</a:t>
            </a:r>
            <a:endParaRPr lang="bg-BG" dirty="0"/>
          </a:p>
          <a:p>
            <a:pPr lvl="4"/>
            <a:r>
              <a:rPr lang="en-US" dirty="0"/>
              <a:t>Software developer by need</a:t>
            </a:r>
          </a:p>
          <a:p>
            <a:pPr lvl="2"/>
            <a:r>
              <a:rPr lang="en-US" dirty="0"/>
              <a:t>Experience with all popular mobile platforms</a:t>
            </a:r>
            <a:endParaRPr lang="bg-BG" dirty="0"/>
          </a:p>
          <a:p>
            <a:pPr lvl="3"/>
            <a:r>
              <a:rPr lang="en-US" dirty="0"/>
              <a:t>Android, iOS, Windows</a:t>
            </a:r>
            <a:endParaRPr lang="bg-BG" dirty="0"/>
          </a:p>
          <a:p>
            <a:pPr lvl="2"/>
            <a:r>
              <a:rPr lang="nl-NL" dirty="0"/>
              <a:t>Fluent in Node.js, .NET, Angular, Java, C++</a:t>
            </a:r>
            <a:endParaRPr lang="bg-BG" dirty="0"/>
          </a:p>
          <a:p>
            <a:pPr lvl="2"/>
            <a:r>
              <a:rPr lang="en-US" dirty="0"/>
              <a:t>"30 under 30" – Forbes </a:t>
            </a:r>
            <a:r>
              <a:rPr lang="bg-BG" dirty="0"/>
              <a:t>2017</a:t>
            </a:r>
            <a:r>
              <a:rPr lang="en-US" dirty="0"/>
              <a:t> - Education</a:t>
            </a:r>
            <a:endParaRPr lang="nl-NL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Trainers Team</a:t>
            </a: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4227" y="1990914"/>
            <a:ext cx="3495487" cy="3495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656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3AAF33-8FB9-4DCD-A2DF-FB2DD8D290B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Course Organization</a:t>
            </a:r>
            <a:endParaRPr lang="bg-BG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F18B2E8-FA08-4AD1-ADB4-68B9103E8B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1406863"/>
            <a:ext cx="2833726" cy="2234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582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theme/theme1.xml><?xml version="1.0" encoding="utf-8"?>
<a:theme xmlns:a="http://schemas.openxmlformats.org/drawingml/2006/main" name="1_SoftUni3_1">
  <a:themeElements>
    <a:clrScheme name="Custom 2">
      <a:dk1>
        <a:srgbClr val="234465"/>
      </a:dk1>
      <a:lt1>
        <a:srgbClr val="FFA000"/>
      </a:lt1>
      <a:dk2>
        <a:srgbClr val="234465"/>
      </a:dk2>
      <a:lt2>
        <a:srgbClr val="FFFFFF"/>
      </a:lt2>
      <a:accent1>
        <a:srgbClr val="F7C86D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F2AC44"/>
      </a:hlink>
      <a:folHlink>
        <a:srgbClr val="F6C781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3_1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4444</TotalTime>
  <Words>618</Words>
  <Application>Microsoft Office PowerPoint</Application>
  <PresentationFormat>Widescreen</PresentationFormat>
  <Paragraphs>144</Paragraphs>
  <Slides>22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Arial</vt:lpstr>
      <vt:lpstr>Calibri</vt:lpstr>
      <vt:lpstr>Consolas</vt:lpstr>
      <vt:lpstr>Wingdings</vt:lpstr>
      <vt:lpstr>Wingdings 2</vt:lpstr>
      <vt:lpstr>1_SoftUni3_1</vt:lpstr>
      <vt:lpstr>Java MVC Frameworks</vt:lpstr>
      <vt:lpstr>Table of Contents</vt:lpstr>
      <vt:lpstr>Questions</vt:lpstr>
      <vt:lpstr>PowerPoint Presentation</vt:lpstr>
      <vt:lpstr>Java MVC Frameworks – Course Program(1)</vt:lpstr>
      <vt:lpstr>Java MVC Frameworks – Course Program(2)</vt:lpstr>
      <vt:lpstr>PowerPoint Presentation</vt:lpstr>
      <vt:lpstr>Trainers Team</vt:lpstr>
      <vt:lpstr>PowerPoint Presentation</vt:lpstr>
      <vt:lpstr>Java Web Module at SoftUni – Timeline</vt:lpstr>
      <vt:lpstr>Scoring System for the Course</vt:lpstr>
      <vt:lpstr>Project</vt:lpstr>
      <vt:lpstr>Theoretical Exam </vt:lpstr>
      <vt:lpstr>Resources</vt:lpstr>
      <vt:lpstr>Java Web Course Web Site, Forum and FB Group</vt:lpstr>
      <vt:lpstr>The Java Web Frameworks Slides and Videos</vt:lpstr>
      <vt:lpstr>Learn to Search in Internet</vt:lpstr>
      <vt:lpstr>PowerPoint Presentation</vt:lpstr>
      <vt:lpstr>SoftUni Diamond Partners</vt:lpstr>
      <vt:lpstr>SoftUni Organizational Partners</vt:lpstr>
      <vt:lpstr>Trainings @ Software University (SoftUni)</vt:lpstr>
      <vt:lpstr>License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Alen Paunov</dc:creator>
  <cp:lastModifiedBy>User</cp:lastModifiedBy>
  <cp:revision>110</cp:revision>
  <dcterms:created xsi:type="dcterms:W3CDTF">2018-05-23T13:08:44Z</dcterms:created>
  <dcterms:modified xsi:type="dcterms:W3CDTF">2019-11-05T15:58:58Z</dcterms:modified>
</cp:coreProperties>
</file>